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3" r:id="rId1"/>
  </p:sldMasterIdLst>
  <p:notesMasterIdLst>
    <p:notesMasterId r:id="rId74"/>
  </p:notesMasterIdLst>
  <p:sldIdLst>
    <p:sldId id="256"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 id="298" r:id="rId43"/>
    <p:sldId id="299" r:id="rId44"/>
    <p:sldId id="300" r:id="rId45"/>
    <p:sldId id="301" r:id="rId46"/>
    <p:sldId id="302" r:id="rId47"/>
    <p:sldId id="303" r:id="rId48"/>
    <p:sldId id="304" r:id="rId49"/>
    <p:sldId id="305" r:id="rId50"/>
    <p:sldId id="306" r:id="rId51"/>
    <p:sldId id="307" r:id="rId52"/>
    <p:sldId id="308" r:id="rId53"/>
    <p:sldId id="310" r:id="rId54"/>
    <p:sldId id="311" r:id="rId55"/>
    <p:sldId id="312" r:id="rId56"/>
    <p:sldId id="313" r:id="rId57"/>
    <p:sldId id="314" r:id="rId58"/>
    <p:sldId id="315" r:id="rId59"/>
    <p:sldId id="316" r:id="rId60"/>
    <p:sldId id="317" r:id="rId61"/>
    <p:sldId id="318" r:id="rId62"/>
    <p:sldId id="319" r:id="rId63"/>
    <p:sldId id="320" r:id="rId64"/>
    <p:sldId id="321" r:id="rId65"/>
    <p:sldId id="322" r:id="rId66"/>
    <p:sldId id="323" r:id="rId67"/>
    <p:sldId id="324" r:id="rId68"/>
    <p:sldId id="325" r:id="rId69"/>
    <p:sldId id="326" r:id="rId70"/>
    <p:sldId id="327" r:id="rId71"/>
    <p:sldId id="328" r:id="rId72"/>
    <p:sldId id="329" r:id="rId73"/>
  </p:sldIdLst>
  <p:sldSz cx="12192000" cy="6858000"/>
  <p:notesSz cx="12192000" cy="6858000"/>
  <p:embeddedFontLst>
    <p:embeddedFont>
      <p:font typeface="Calibri" panose="020F0502020204030204" pitchFamily="34" charset="0"/>
      <p:regular r:id="rId75"/>
      <p:bold r:id="rId76"/>
      <p:italic r:id="rId77"/>
      <p:boldItalic r:id="rId78"/>
    </p:embeddedFont>
    <p:embeddedFont>
      <p:font typeface="Roboto" panose="02000000000000000000" pitchFamily="2" charset="0"/>
      <p:regular r:id="rId79"/>
      <p:bold r:id="rId80"/>
      <p:italic r:id="rId81"/>
      <p:boldItalic r:id="rId8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880">
          <p15:clr>
            <a:srgbClr val="000000"/>
          </p15:clr>
        </p15:guide>
        <p15:guide id="2" pos="216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272E60A-2801-45DC-BD53-25139C34E727}">
  <a:tblStyle styleId="{1272E60A-2801-45DC-BD53-25139C34E727}"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F565F309-FFC4-4CF6-9927-1878FFA6F1F4}" styleName="Table_1">
    <a:wholeTbl>
      <a:tcTxStyle b="off" i="off">
        <a:font>
          <a:latin typeface="Arial"/>
          <a:ea typeface="Arial"/>
          <a:cs typeface="Arial"/>
        </a:font>
        <a:srgbClr val="000000"/>
      </a:tcTxStyle>
      <a:tcStyle>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5" d="100"/>
          <a:sy n="115" d="100"/>
        </p:scale>
        <p:origin x="396" y="114"/>
      </p:cViewPr>
      <p:guideLst>
        <p:guide orient="horz" pos="2880"/>
        <p:guide pos="216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notesMaster" Target="notesMasters/notesMaster1.xml"/><Relationship Id="rId79" Type="http://schemas.openxmlformats.org/officeDocument/2006/relationships/font" Target="fonts/font5.fntdata"/><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font" Target="fonts/font3.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font" Target="fonts/font6.fntdata"/><Relationship Id="rId85"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font" Target="fonts/font1.fntdata"/><Relationship Id="rId8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font" Target="fonts/font4.fntdata"/><Relationship Id="rId81" Type="http://schemas.openxmlformats.org/officeDocument/2006/relationships/font" Target="fonts/font7.fntdata"/><Relationship Id="rId86"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2.fntdata"/><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font" Target="fonts/font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2032400" y="514350"/>
            <a:ext cx="8128400"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p1:notes"/>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7" name="Google Shape;67;p1:notes"/>
          <p:cNvSpPr>
            <a:spLocks noGrp="1" noRot="1" noChangeAspect="1"/>
          </p:cNvSpPr>
          <p:nvPr>
            <p:ph type="sldImg" idx="2"/>
          </p:nvPr>
        </p:nvSpPr>
        <p:spPr>
          <a:xfrm>
            <a:off x="2032400" y="514350"/>
            <a:ext cx="8128400"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254836bd2c3_0_65:notes"/>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59" name="Google Shape;159;g254836bd2c3_0_65:notes"/>
          <p:cNvSpPr>
            <a:spLocks noGrp="1" noRot="1" noChangeAspect="1"/>
          </p:cNvSpPr>
          <p:nvPr>
            <p:ph type="sldImg" idx="2"/>
          </p:nvPr>
        </p:nvSpPr>
        <p:spPr>
          <a:xfrm>
            <a:off x="2032400" y="514350"/>
            <a:ext cx="8128500" cy="25719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254836bd2c3_0_76:notes"/>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69" name="Google Shape;169;g254836bd2c3_0_76: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254836bd2c3_0_98:notes"/>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8" name="Google Shape;178;g254836bd2c3_0_98:notes"/>
          <p:cNvSpPr>
            <a:spLocks noGrp="1" noRot="1" noChangeAspect="1"/>
          </p:cNvSpPr>
          <p:nvPr>
            <p:ph type="sldImg" idx="2"/>
          </p:nvPr>
        </p:nvSpPr>
        <p:spPr>
          <a:xfrm>
            <a:off x="3810000" y="514350"/>
            <a:ext cx="4573500" cy="25719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254836bd2c3_0_106:notes"/>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7" name="Google Shape;187;g254836bd2c3_0_106: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254836bd2c3_0_118:notes"/>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96" name="Google Shape;196;g254836bd2c3_0_118:notes"/>
          <p:cNvSpPr>
            <a:spLocks noGrp="1" noRot="1" noChangeAspect="1"/>
          </p:cNvSpPr>
          <p:nvPr>
            <p:ph type="sldImg" idx="2"/>
          </p:nvPr>
        </p:nvSpPr>
        <p:spPr>
          <a:xfrm>
            <a:off x="3810000" y="514350"/>
            <a:ext cx="4573500" cy="25719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254836bd2c3_0_127:notes"/>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05" name="Google Shape;205;g254836bd2c3_0_127: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254836bd2c3_0_141:notes"/>
          <p:cNvSpPr>
            <a:spLocks noGrp="1" noRot="1" noChangeAspect="1"/>
          </p:cNvSpPr>
          <p:nvPr>
            <p:ph type="sldImg" idx="2"/>
          </p:nvPr>
        </p:nvSpPr>
        <p:spPr>
          <a:xfrm>
            <a:off x="2032400" y="514350"/>
            <a:ext cx="8128500" cy="25719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254836bd2c3_0_141: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254836bd2c3_0_152:notes"/>
          <p:cNvSpPr>
            <a:spLocks noGrp="1" noRot="1" noChangeAspect="1"/>
          </p:cNvSpPr>
          <p:nvPr>
            <p:ph type="sldImg" idx="2"/>
          </p:nvPr>
        </p:nvSpPr>
        <p:spPr>
          <a:xfrm>
            <a:off x="2032400" y="514350"/>
            <a:ext cx="8128500" cy="25719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254836bd2c3_0_152: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p5:notes"/>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9" name="Google Shape;229;p5: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p6:notes"/>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36" name="Google Shape;236;p6:notes"/>
          <p:cNvSpPr>
            <a:spLocks noGrp="1" noRot="1" noChangeAspect="1"/>
          </p:cNvSpPr>
          <p:nvPr>
            <p:ph type="sldImg" idx="2"/>
          </p:nvPr>
        </p:nvSpPr>
        <p:spPr>
          <a:xfrm>
            <a:off x="2032400" y="514350"/>
            <a:ext cx="8128500" cy="25719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p3:notes"/>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3" name="Google Shape;93;p3: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p7:notes"/>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43" name="Google Shape;243;p7:notes"/>
          <p:cNvSpPr>
            <a:spLocks noGrp="1" noRot="1" noChangeAspect="1"/>
          </p:cNvSpPr>
          <p:nvPr>
            <p:ph type="sldImg" idx="2"/>
          </p:nvPr>
        </p:nvSpPr>
        <p:spPr>
          <a:xfrm>
            <a:off x="2032400" y="514350"/>
            <a:ext cx="8128500" cy="25719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p8:notes"/>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50" name="Google Shape;250;p8:notes"/>
          <p:cNvSpPr>
            <a:spLocks noGrp="1" noRot="1" noChangeAspect="1"/>
          </p:cNvSpPr>
          <p:nvPr>
            <p:ph type="sldImg" idx="2"/>
          </p:nvPr>
        </p:nvSpPr>
        <p:spPr>
          <a:xfrm>
            <a:off x="2032400" y="514350"/>
            <a:ext cx="8128500" cy="25719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p9:notes"/>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57" name="Google Shape;257;p9:notes"/>
          <p:cNvSpPr>
            <a:spLocks noGrp="1" noRot="1" noChangeAspect="1"/>
          </p:cNvSpPr>
          <p:nvPr>
            <p:ph type="sldImg" idx="2"/>
          </p:nvPr>
        </p:nvSpPr>
        <p:spPr>
          <a:xfrm>
            <a:off x="2032400" y="514350"/>
            <a:ext cx="8128500" cy="25719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p10:notes"/>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64" name="Google Shape;264;p10:notes"/>
          <p:cNvSpPr>
            <a:spLocks noGrp="1" noRot="1" noChangeAspect="1"/>
          </p:cNvSpPr>
          <p:nvPr>
            <p:ph type="sldImg" idx="2"/>
          </p:nvPr>
        </p:nvSpPr>
        <p:spPr>
          <a:xfrm>
            <a:off x="2032400" y="514350"/>
            <a:ext cx="8128500" cy="25719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p11:notes"/>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71" name="Google Shape;271;p11:notes"/>
          <p:cNvSpPr>
            <a:spLocks noGrp="1" noRot="1" noChangeAspect="1"/>
          </p:cNvSpPr>
          <p:nvPr>
            <p:ph type="sldImg" idx="2"/>
          </p:nvPr>
        </p:nvSpPr>
        <p:spPr>
          <a:xfrm>
            <a:off x="2032400" y="514350"/>
            <a:ext cx="8128500" cy="25719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p12:notes"/>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78" name="Google Shape;278;p12:notes"/>
          <p:cNvSpPr>
            <a:spLocks noGrp="1" noRot="1" noChangeAspect="1"/>
          </p:cNvSpPr>
          <p:nvPr>
            <p:ph type="sldImg" idx="2"/>
          </p:nvPr>
        </p:nvSpPr>
        <p:spPr>
          <a:xfrm>
            <a:off x="2032400" y="514350"/>
            <a:ext cx="8128500" cy="25719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p13:notes"/>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86" name="Google Shape;286;p13:notes"/>
          <p:cNvSpPr>
            <a:spLocks noGrp="1" noRot="1" noChangeAspect="1"/>
          </p:cNvSpPr>
          <p:nvPr>
            <p:ph type="sldImg" idx="2"/>
          </p:nvPr>
        </p:nvSpPr>
        <p:spPr>
          <a:xfrm>
            <a:off x="2032400" y="514350"/>
            <a:ext cx="8128500" cy="25719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p14:notes"/>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96" name="Google Shape;296;p14:notes"/>
          <p:cNvSpPr>
            <a:spLocks noGrp="1" noRot="1" noChangeAspect="1"/>
          </p:cNvSpPr>
          <p:nvPr>
            <p:ph type="sldImg" idx="2"/>
          </p:nvPr>
        </p:nvSpPr>
        <p:spPr>
          <a:xfrm>
            <a:off x="2032400" y="514350"/>
            <a:ext cx="8128500" cy="25719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p15:notes"/>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02" name="Google Shape;302;p15:notes"/>
          <p:cNvSpPr>
            <a:spLocks noGrp="1" noRot="1" noChangeAspect="1"/>
          </p:cNvSpPr>
          <p:nvPr>
            <p:ph type="sldImg" idx="2"/>
          </p:nvPr>
        </p:nvSpPr>
        <p:spPr>
          <a:xfrm>
            <a:off x="2032400" y="514350"/>
            <a:ext cx="8128500" cy="25719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p16:notes"/>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09" name="Google Shape;309;p16:notes"/>
          <p:cNvSpPr>
            <a:spLocks noGrp="1" noRot="1" noChangeAspect="1"/>
          </p:cNvSpPr>
          <p:nvPr>
            <p:ph type="sldImg" idx="2"/>
          </p:nvPr>
        </p:nvSpPr>
        <p:spPr>
          <a:xfrm>
            <a:off x="2032400" y="514350"/>
            <a:ext cx="8128500" cy="25719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254836bd2c3_0_3:notes"/>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1" name="Google Shape;101;g254836bd2c3_0_3:notes"/>
          <p:cNvSpPr>
            <a:spLocks noGrp="1" noRot="1" noChangeAspect="1"/>
          </p:cNvSpPr>
          <p:nvPr>
            <p:ph type="sldImg" idx="2"/>
          </p:nvPr>
        </p:nvSpPr>
        <p:spPr>
          <a:xfrm>
            <a:off x="2032400" y="514350"/>
            <a:ext cx="8128500" cy="25719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p17:notes"/>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17" name="Google Shape;317;p17:notes"/>
          <p:cNvSpPr>
            <a:spLocks noGrp="1" noRot="1" noChangeAspect="1"/>
          </p:cNvSpPr>
          <p:nvPr>
            <p:ph type="sldImg" idx="2"/>
          </p:nvPr>
        </p:nvSpPr>
        <p:spPr>
          <a:xfrm>
            <a:off x="2032400" y="514350"/>
            <a:ext cx="8128500" cy="25719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p18:notes"/>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24" name="Google Shape;324;p18:notes"/>
          <p:cNvSpPr>
            <a:spLocks noGrp="1" noRot="1" noChangeAspect="1"/>
          </p:cNvSpPr>
          <p:nvPr>
            <p:ph type="sldImg" idx="2"/>
          </p:nvPr>
        </p:nvSpPr>
        <p:spPr>
          <a:xfrm>
            <a:off x="2032400" y="514350"/>
            <a:ext cx="8128500" cy="25719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p19:notes"/>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31" name="Google Shape;331;p19:notes"/>
          <p:cNvSpPr>
            <a:spLocks noGrp="1" noRot="1" noChangeAspect="1"/>
          </p:cNvSpPr>
          <p:nvPr>
            <p:ph type="sldImg" idx="2"/>
          </p:nvPr>
        </p:nvSpPr>
        <p:spPr>
          <a:xfrm>
            <a:off x="2032400" y="514350"/>
            <a:ext cx="8128500" cy="25719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p20:notes"/>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38" name="Google Shape;338;p20: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p21:notes"/>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47" name="Google Shape;347;p21: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p22:notes"/>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56" name="Google Shape;356;p22: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p23:notes"/>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65" name="Google Shape;365;p23: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p24:notes"/>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74" name="Google Shape;374;p24: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p25:notes"/>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83" name="Google Shape;383;p25: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p26:notes"/>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92" name="Google Shape;392;p26: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4:notes"/>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8" name="Google Shape;108;p4:notes"/>
          <p:cNvSpPr>
            <a:spLocks noGrp="1" noRot="1" noChangeAspect="1"/>
          </p:cNvSpPr>
          <p:nvPr>
            <p:ph type="sldImg" idx="2"/>
          </p:nvPr>
        </p:nvSpPr>
        <p:spPr>
          <a:xfrm>
            <a:off x="2032400" y="514350"/>
            <a:ext cx="8128400"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p27:notes"/>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01" name="Google Shape;401;p27: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p28:notes"/>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10" name="Google Shape;410;p28:notes"/>
          <p:cNvSpPr>
            <a:spLocks noGrp="1" noRot="1" noChangeAspect="1"/>
          </p:cNvSpPr>
          <p:nvPr>
            <p:ph type="sldImg" idx="2"/>
          </p:nvPr>
        </p:nvSpPr>
        <p:spPr>
          <a:xfrm>
            <a:off x="2032400" y="514350"/>
            <a:ext cx="8128500" cy="25719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p29:notes"/>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18" name="Google Shape;418;p29:notes"/>
          <p:cNvSpPr>
            <a:spLocks noGrp="1" noRot="1" noChangeAspect="1"/>
          </p:cNvSpPr>
          <p:nvPr>
            <p:ph type="sldImg" idx="2"/>
          </p:nvPr>
        </p:nvSpPr>
        <p:spPr>
          <a:xfrm>
            <a:off x="2032400" y="514350"/>
            <a:ext cx="8128500" cy="25719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p30:notes"/>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25" name="Google Shape;425;p30:notes"/>
          <p:cNvSpPr>
            <a:spLocks noGrp="1" noRot="1" noChangeAspect="1"/>
          </p:cNvSpPr>
          <p:nvPr>
            <p:ph type="sldImg" idx="2"/>
          </p:nvPr>
        </p:nvSpPr>
        <p:spPr>
          <a:xfrm>
            <a:off x="2032400" y="514350"/>
            <a:ext cx="8128500" cy="25719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p31:notes"/>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32" name="Google Shape;432;p31:notes"/>
          <p:cNvSpPr>
            <a:spLocks noGrp="1" noRot="1" noChangeAspect="1"/>
          </p:cNvSpPr>
          <p:nvPr>
            <p:ph type="sldImg" idx="2"/>
          </p:nvPr>
        </p:nvSpPr>
        <p:spPr>
          <a:xfrm>
            <a:off x="2032400" y="514350"/>
            <a:ext cx="8128500" cy="25719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p32:notes"/>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39" name="Google Shape;439;p32:notes"/>
          <p:cNvSpPr>
            <a:spLocks noGrp="1" noRot="1" noChangeAspect="1"/>
          </p:cNvSpPr>
          <p:nvPr>
            <p:ph type="sldImg" idx="2"/>
          </p:nvPr>
        </p:nvSpPr>
        <p:spPr>
          <a:xfrm>
            <a:off x="2032400" y="514350"/>
            <a:ext cx="8128500" cy="25719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p33:notes"/>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46" name="Google Shape;446;p33:notes"/>
          <p:cNvSpPr>
            <a:spLocks noGrp="1" noRot="1" noChangeAspect="1"/>
          </p:cNvSpPr>
          <p:nvPr>
            <p:ph type="sldImg" idx="2"/>
          </p:nvPr>
        </p:nvSpPr>
        <p:spPr>
          <a:xfrm>
            <a:off x="2032400" y="514350"/>
            <a:ext cx="8128500" cy="25719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Google Shape;452;p34:notes"/>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53" name="Google Shape;453;p34:notes"/>
          <p:cNvSpPr>
            <a:spLocks noGrp="1" noRot="1" noChangeAspect="1"/>
          </p:cNvSpPr>
          <p:nvPr>
            <p:ph type="sldImg" idx="2"/>
          </p:nvPr>
        </p:nvSpPr>
        <p:spPr>
          <a:xfrm>
            <a:off x="2032400" y="514350"/>
            <a:ext cx="8128500" cy="25719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p35:notes"/>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60" name="Google Shape;460;p35:notes"/>
          <p:cNvSpPr>
            <a:spLocks noGrp="1" noRot="1" noChangeAspect="1"/>
          </p:cNvSpPr>
          <p:nvPr>
            <p:ph type="sldImg" idx="2"/>
          </p:nvPr>
        </p:nvSpPr>
        <p:spPr>
          <a:xfrm>
            <a:off x="2032400" y="514350"/>
            <a:ext cx="8128500" cy="25719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p36:notes"/>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67" name="Google Shape;467;p36: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254836bd2c3_0_9:notes"/>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5" name="Google Shape;115;g254836bd2c3_0_9:notes"/>
          <p:cNvSpPr>
            <a:spLocks noGrp="1" noRot="1" noChangeAspect="1"/>
          </p:cNvSpPr>
          <p:nvPr>
            <p:ph type="sldImg" idx="2"/>
          </p:nvPr>
        </p:nvSpPr>
        <p:spPr>
          <a:xfrm>
            <a:off x="2032400" y="514350"/>
            <a:ext cx="8128500" cy="25719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2"/>
        <p:cNvGrpSpPr/>
        <p:nvPr/>
      </p:nvGrpSpPr>
      <p:grpSpPr>
        <a:xfrm>
          <a:off x="0" y="0"/>
          <a:ext cx="0" cy="0"/>
          <a:chOff x="0" y="0"/>
          <a:chExt cx="0" cy="0"/>
        </a:xfrm>
      </p:grpSpPr>
      <p:sp>
        <p:nvSpPr>
          <p:cNvPr id="473" name="Google Shape;473;p37:notes"/>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74" name="Google Shape;474;p37:notes"/>
          <p:cNvSpPr>
            <a:spLocks noGrp="1" noRot="1" noChangeAspect="1"/>
          </p:cNvSpPr>
          <p:nvPr>
            <p:ph type="sldImg" idx="2"/>
          </p:nvPr>
        </p:nvSpPr>
        <p:spPr>
          <a:xfrm>
            <a:off x="2032400" y="514350"/>
            <a:ext cx="8128500" cy="25719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9"/>
        <p:cNvGrpSpPr/>
        <p:nvPr/>
      </p:nvGrpSpPr>
      <p:grpSpPr>
        <a:xfrm>
          <a:off x="0" y="0"/>
          <a:ext cx="0" cy="0"/>
          <a:chOff x="0" y="0"/>
          <a:chExt cx="0" cy="0"/>
        </a:xfrm>
      </p:grpSpPr>
      <p:sp>
        <p:nvSpPr>
          <p:cNvPr id="480" name="Google Shape;480;p38:notes"/>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81" name="Google Shape;481;p38:notes"/>
          <p:cNvSpPr>
            <a:spLocks noGrp="1" noRot="1" noChangeAspect="1"/>
          </p:cNvSpPr>
          <p:nvPr>
            <p:ph type="sldImg" idx="2"/>
          </p:nvPr>
        </p:nvSpPr>
        <p:spPr>
          <a:xfrm>
            <a:off x="2032400" y="514350"/>
            <a:ext cx="8128500" cy="25719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6"/>
        <p:cNvGrpSpPr/>
        <p:nvPr/>
      </p:nvGrpSpPr>
      <p:grpSpPr>
        <a:xfrm>
          <a:off x="0" y="0"/>
          <a:ext cx="0" cy="0"/>
          <a:chOff x="0" y="0"/>
          <a:chExt cx="0" cy="0"/>
        </a:xfrm>
      </p:grpSpPr>
      <p:sp>
        <p:nvSpPr>
          <p:cNvPr id="487" name="Google Shape;487;p39:notes"/>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88" name="Google Shape;488;p39:notes"/>
          <p:cNvSpPr>
            <a:spLocks noGrp="1" noRot="1" noChangeAspect="1"/>
          </p:cNvSpPr>
          <p:nvPr>
            <p:ph type="sldImg" idx="2"/>
          </p:nvPr>
        </p:nvSpPr>
        <p:spPr>
          <a:xfrm>
            <a:off x="2032400" y="514350"/>
            <a:ext cx="8128500" cy="25719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8"/>
        <p:cNvGrpSpPr/>
        <p:nvPr/>
      </p:nvGrpSpPr>
      <p:grpSpPr>
        <a:xfrm>
          <a:off x="0" y="0"/>
          <a:ext cx="0" cy="0"/>
          <a:chOff x="0" y="0"/>
          <a:chExt cx="0" cy="0"/>
        </a:xfrm>
      </p:grpSpPr>
      <p:sp>
        <p:nvSpPr>
          <p:cNvPr id="499" name="Google Shape;499;g251f64e1774_0_4:notes"/>
          <p:cNvSpPr>
            <a:spLocks noGrp="1" noRot="1" noChangeAspect="1"/>
          </p:cNvSpPr>
          <p:nvPr>
            <p:ph type="sldImg" idx="2"/>
          </p:nvPr>
        </p:nvSpPr>
        <p:spPr>
          <a:xfrm>
            <a:off x="2032400" y="514350"/>
            <a:ext cx="8128500" cy="25719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0" name="Google Shape;500;g251f64e1774_0_4: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
        <p:cNvGrpSpPr/>
        <p:nvPr/>
      </p:nvGrpSpPr>
      <p:grpSpPr>
        <a:xfrm>
          <a:off x="0" y="0"/>
          <a:ext cx="0" cy="0"/>
          <a:chOff x="0" y="0"/>
          <a:chExt cx="0" cy="0"/>
        </a:xfrm>
      </p:grpSpPr>
      <p:sp>
        <p:nvSpPr>
          <p:cNvPr id="507" name="Google Shape;507;g252188fa3c2_0_0:notes"/>
          <p:cNvSpPr>
            <a:spLocks noGrp="1" noRot="1" noChangeAspect="1"/>
          </p:cNvSpPr>
          <p:nvPr>
            <p:ph type="sldImg" idx="2"/>
          </p:nvPr>
        </p:nvSpPr>
        <p:spPr>
          <a:xfrm>
            <a:off x="2032400" y="514350"/>
            <a:ext cx="8128500" cy="25719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8" name="Google Shape;508;g252188fa3c2_0_0: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3"/>
        <p:cNvGrpSpPr/>
        <p:nvPr/>
      </p:nvGrpSpPr>
      <p:grpSpPr>
        <a:xfrm>
          <a:off x="0" y="0"/>
          <a:ext cx="0" cy="0"/>
          <a:chOff x="0" y="0"/>
          <a:chExt cx="0" cy="0"/>
        </a:xfrm>
      </p:grpSpPr>
      <p:sp>
        <p:nvSpPr>
          <p:cNvPr id="514" name="Google Shape;514;g252188fa3c2_0_5:notes"/>
          <p:cNvSpPr>
            <a:spLocks noGrp="1" noRot="1" noChangeAspect="1"/>
          </p:cNvSpPr>
          <p:nvPr>
            <p:ph type="sldImg" idx="2"/>
          </p:nvPr>
        </p:nvSpPr>
        <p:spPr>
          <a:xfrm>
            <a:off x="2032400" y="514350"/>
            <a:ext cx="8128500" cy="25719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5" name="Google Shape;515;g252188fa3c2_0_5: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p:cNvGrpSpPr/>
        <p:nvPr/>
      </p:nvGrpSpPr>
      <p:grpSpPr>
        <a:xfrm>
          <a:off x="0" y="0"/>
          <a:ext cx="0" cy="0"/>
          <a:chOff x="0" y="0"/>
          <a:chExt cx="0" cy="0"/>
        </a:xfrm>
      </p:grpSpPr>
      <p:sp>
        <p:nvSpPr>
          <p:cNvPr id="522" name="Google Shape;522;g252188fa3c2_0_11:notes"/>
          <p:cNvSpPr>
            <a:spLocks noGrp="1" noRot="1" noChangeAspect="1"/>
          </p:cNvSpPr>
          <p:nvPr>
            <p:ph type="sldImg" idx="2"/>
          </p:nvPr>
        </p:nvSpPr>
        <p:spPr>
          <a:xfrm>
            <a:off x="2032400" y="514350"/>
            <a:ext cx="8128500" cy="25719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3" name="Google Shape;523;g252188fa3c2_0_11: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8"/>
        <p:cNvGrpSpPr/>
        <p:nvPr/>
      </p:nvGrpSpPr>
      <p:grpSpPr>
        <a:xfrm>
          <a:off x="0" y="0"/>
          <a:ext cx="0" cy="0"/>
          <a:chOff x="0" y="0"/>
          <a:chExt cx="0" cy="0"/>
        </a:xfrm>
      </p:grpSpPr>
      <p:sp>
        <p:nvSpPr>
          <p:cNvPr id="529" name="Google Shape;529;g252188fa3c2_0_16:notes"/>
          <p:cNvSpPr>
            <a:spLocks noGrp="1" noRot="1" noChangeAspect="1"/>
          </p:cNvSpPr>
          <p:nvPr>
            <p:ph type="sldImg" idx="2"/>
          </p:nvPr>
        </p:nvSpPr>
        <p:spPr>
          <a:xfrm>
            <a:off x="2032400" y="514350"/>
            <a:ext cx="8128500" cy="25719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0" name="Google Shape;530;g252188fa3c2_0_16: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p:cNvGrpSpPr/>
        <p:nvPr/>
      </p:nvGrpSpPr>
      <p:grpSpPr>
        <a:xfrm>
          <a:off x="0" y="0"/>
          <a:ext cx="0" cy="0"/>
          <a:chOff x="0" y="0"/>
          <a:chExt cx="0" cy="0"/>
        </a:xfrm>
      </p:grpSpPr>
      <p:sp>
        <p:nvSpPr>
          <p:cNvPr id="537" name="Google Shape;537;g252188fa3c2_0_23:notes"/>
          <p:cNvSpPr>
            <a:spLocks noGrp="1" noRot="1" noChangeAspect="1"/>
          </p:cNvSpPr>
          <p:nvPr>
            <p:ph type="sldImg" idx="2"/>
          </p:nvPr>
        </p:nvSpPr>
        <p:spPr>
          <a:xfrm>
            <a:off x="2032400" y="514350"/>
            <a:ext cx="8128500" cy="25719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8" name="Google Shape;538;g252188fa3c2_0_23: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1"/>
        <p:cNvGrpSpPr/>
        <p:nvPr/>
      </p:nvGrpSpPr>
      <p:grpSpPr>
        <a:xfrm>
          <a:off x="0" y="0"/>
          <a:ext cx="0" cy="0"/>
          <a:chOff x="0" y="0"/>
          <a:chExt cx="0" cy="0"/>
        </a:xfrm>
      </p:grpSpPr>
      <p:sp>
        <p:nvSpPr>
          <p:cNvPr id="542" name="Google Shape;542;g252188fa3c2_0_27:notes"/>
          <p:cNvSpPr>
            <a:spLocks noGrp="1" noRot="1" noChangeAspect="1"/>
          </p:cNvSpPr>
          <p:nvPr>
            <p:ph type="sldImg" idx="2"/>
          </p:nvPr>
        </p:nvSpPr>
        <p:spPr>
          <a:xfrm>
            <a:off x="2032400" y="514350"/>
            <a:ext cx="8128500" cy="25719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3" name="Google Shape;543;g252188fa3c2_0_27: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254836bd2c3_0_15:notes"/>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22" name="Google Shape;122;g254836bd2c3_0_15:notes"/>
          <p:cNvSpPr>
            <a:spLocks noGrp="1" noRot="1" noChangeAspect="1"/>
          </p:cNvSpPr>
          <p:nvPr>
            <p:ph type="sldImg" idx="2"/>
          </p:nvPr>
        </p:nvSpPr>
        <p:spPr>
          <a:xfrm>
            <a:off x="2032400" y="514350"/>
            <a:ext cx="8128500" cy="25719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8"/>
        <p:cNvGrpSpPr/>
        <p:nvPr/>
      </p:nvGrpSpPr>
      <p:grpSpPr>
        <a:xfrm>
          <a:off x="0" y="0"/>
          <a:ext cx="0" cy="0"/>
          <a:chOff x="0" y="0"/>
          <a:chExt cx="0" cy="0"/>
        </a:xfrm>
      </p:grpSpPr>
      <p:sp>
        <p:nvSpPr>
          <p:cNvPr id="549" name="Google Shape;549;g252188fa3c2_0_33:notes"/>
          <p:cNvSpPr>
            <a:spLocks noGrp="1" noRot="1" noChangeAspect="1"/>
          </p:cNvSpPr>
          <p:nvPr>
            <p:ph type="sldImg" idx="2"/>
          </p:nvPr>
        </p:nvSpPr>
        <p:spPr>
          <a:xfrm>
            <a:off x="2032400" y="514350"/>
            <a:ext cx="8128500" cy="25719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0" name="Google Shape;550;g252188fa3c2_0_33: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3"/>
        <p:cNvGrpSpPr/>
        <p:nvPr/>
      </p:nvGrpSpPr>
      <p:grpSpPr>
        <a:xfrm>
          <a:off x="0" y="0"/>
          <a:ext cx="0" cy="0"/>
          <a:chOff x="0" y="0"/>
          <a:chExt cx="0" cy="0"/>
        </a:xfrm>
      </p:grpSpPr>
      <p:sp>
        <p:nvSpPr>
          <p:cNvPr id="554" name="Google Shape;554;g252188fa3c2_0_37:notes"/>
          <p:cNvSpPr>
            <a:spLocks noGrp="1" noRot="1" noChangeAspect="1"/>
          </p:cNvSpPr>
          <p:nvPr>
            <p:ph type="sldImg" idx="2"/>
          </p:nvPr>
        </p:nvSpPr>
        <p:spPr>
          <a:xfrm>
            <a:off x="2032400" y="514350"/>
            <a:ext cx="8128500" cy="25719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5" name="Google Shape;555;g252188fa3c2_0_37: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0"/>
        <p:cNvGrpSpPr/>
        <p:nvPr/>
      </p:nvGrpSpPr>
      <p:grpSpPr>
        <a:xfrm>
          <a:off x="0" y="0"/>
          <a:ext cx="0" cy="0"/>
          <a:chOff x="0" y="0"/>
          <a:chExt cx="0" cy="0"/>
        </a:xfrm>
      </p:grpSpPr>
      <p:sp>
        <p:nvSpPr>
          <p:cNvPr id="561" name="Google Shape;561;g252188fa3c2_0_42:notes"/>
          <p:cNvSpPr>
            <a:spLocks noGrp="1" noRot="1" noChangeAspect="1"/>
          </p:cNvSpPr>
          <p:nvPr>
            <p:ph type="sldImg" idx="2"/>
          </p:nvPr>
        </p:nvSpPr>
        <p:spPr>
          <a:xfrm>
            <a:off x="2032400" y="514350"/>
            <a:ext cx="8128500" cy="25719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2" name="Google Shape;562;g252188fa3c2_0_42: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5"/>
        <p:cNvGrpSpPr/>
        <p:nvPr/>
      </p:nvGrpSpPr>
      <p:grpSpPr>
        <a:xfrm>
          <a:off x="0" y="0"/>
          <a:ext cx="0" cy="0"/>
          <a:chOff x="0" y="0"/>
          <a:chExt cx="0" cy="0"/>
        </a:xfrm>
      </p:grpSpPr>
      <p:sp>
        <p:nvSpPr>
          <p:cNvPr id="566" name="Google Shape;566;g252188fa3c2_0_46:notes"/>
          <p:cNvSpPr>
            <a:spLocks noGrp="1" noRot="1" noChangeAspect="1"/>
          </p:cNvSpPr>
          <p:nvPr>
            <p:ph type="sldImg" idx="2"/>
          </p:nvPr>
        </p:nvSpPr>
        <p:spPr>
          <a:xfrm>
            <a:off x="2032400" y="514350"/>
            <a:ext cx="8128500" cy="25719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7" name="Google Shape;567;g252188fa3c2_0_46: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
        <p:cNvGrpSpPr/>
        <p:nvPr/>
      </p:nvGrpSpPr>
      <p:grpSpPr>
        <a:xfrm>
          <a:off x="0" y="0"/>
          <a:ext cx="0" cy="0"/>
          <a:chOff x="0" y="0"/>
          <a:chExt cx="0" cy="0"/>
        </a:xfrm>
      </p:grpSpPr>
      <p:sp>
        <p:nvSpPr>
          <p:cNvPr id="573" name="Google Shape;573;g252188fa3c2_0_51:notes"/>
          <p:cNvSpPr>
            <a:spLocks noGrp="1" noRot="1" noChangeAspect="1"/>
          </p:cNvSpPr>
          <p:nvPr>
            <p:ph type="sldImg" idx="2"/>
          </p:nvPr>
        </p:nvSpPr>
        <p:spPr>
          <a:xfrm>
            <a:off x="2032400" y="514350"/>
            <a:ext cx="8128500" cy="25719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4" name="Google Shape;574;g252188fa3c2_0_51: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8"/>
        <p:cNvGrpSpPr/>
        <p:nvPr/>
      </p:nvGrpSpPr>
      <p:grpSpPr>
        <a:xfrm>
          <a:off x="0" y="0"/>
          <a:ext cx="0" cy="0"/>
          <a:chOff x="0" y="0"/>
          <a:chExt cx="0" cy="0"/>
        </a:xfrm>
      </p:grpSpPr>
      <p:sp>
        <p:nvSpPr>
          <p:cNvPr id="579" name="Google Shape;579;g252188fa3c2_0_57:notes"/>
          <p:cNvSpPr>
            <a:spLocks noGrp="1" noRot="1" noChangeAspect="1"/>
          </p:cNvSpPr>
          <p:nvPr>
            <p:ph type="sldImg" idx="2"/>
          </p:nvPr>
        </p:nvSpPr>
        <p:spPr>
          <a:xfrm>
            <a:off x="2032400" y="514350"/>
            <a:ext cx="8128500" cy="25719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0" name="Google Shape;580;g252188fa3c2_0_57: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5"/>
        <p:cNvGrpSpPr/>
        <p:nvPr/>
      </p:nvGrpSpPr>
      <p:grpSpPr>
        <a:xfrm>
          <a:off x="0" y="0"/>
          <a:ext cx="0" cy="0"/>
          <a:chOff x="0" y="0"/>
          <a:chExt cx="0" cy="0"/>
        </a:xfrm>
      </p:grpSpPr>
      <p:sp>
        <p:nvSpPr>
          <p:cNvPr id="586" name="Google Shape;586;g22ab3ea079d_0_0:notes"/>
          <p:cNvSpPr>
            <a:spLocks noGrp="1" noRot="1" noChangeAspect="1"/>
          </p:cNvSpPr>
          <p:nvPr>
            <p:ph type="sldImg" idx="2"/>
          </p:nvPr>
        </p:nvSpPr>
        <p:spPr>
          <a:xfrm>
            <a:off x="2032400" y="514350"/>
            <a:ext cx="8128500" cy="25719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7" name="Google Shape;587;g22ab3ea079d_0_0: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1"/>
        <p:cNvGrpSpPr/>
        <p:nvPr/>
      </p:nvGrpSpPr>
      <p:grpSpPr>
        <a:xfrm>
          <a:off x="0" y="0"/>
          <a:ext cx="0" cy="0"/>
          <a:chOff x="0" y="0"/>
          <a:chExt cx="0" cy="0"/>
        </a:xfrm>
      </p:grpSpPr>
      <p:sp>
        <p:nvSpPr>
          <p:cNvPr id="592" name="Google Shape;592;g22ab3ea079d_0_5:notes"/>
          <p:cNvSpPr>
            <a:spLocks noGrp="1" noRot="1" noChangeAspect="1"/>
          </p:cNvSpPr>
          <p:nvPr>
            <p:ph type="sldImg" idx="2"/>
          </p:nvPr>
        </p:nvSpPr>
        <p:spPr>
          <a:xfrm>
            <a:off x="2032400" y="514350"/>
            <a:ext cx="8128500" cy="25719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3" name="Google Shape;593;g22ab3ea079d_0_5: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9"/>
        <p:cNvGrpSpPr/>
        <p:nvPr/>
      </p:nvGrpSpPr>
      <p:grpSpPr>
        <a:xfrm>
          <a:off x="0" y="0"/>
          <a:ext cx="0" cy="0"/>
          <a:chOff x="0" y="0"/>
          <a:chExt cx="0" cy="0"/>
        </a:xfrm>
      </p:grpSpPr>
      <p:sp>
        <p:nvSpPr>
          <p:cNvPr id="600" name="Google Shape;600;g22ab3ea079d_0_9:notes"/>
          <p:cNvSpPr>
            <a:spLocks noGrp="1" noRot="1" noChangeAspect="1"/>
          </p:cNvSpPr>
          <p:nvPr>
            <p:ph type="sldImg" idx="2"/>
          </p:nvPr>
        </p:nvSpPr>
        <p:spPr>
          <a:xfrm>
            <a:off x="2032400" y="514350"/>
            <a:ext cx="8128500" cy="25719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1" name="Google Shape;601;g22ab3ea079d_0_9: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5"/>
        <p:cNvGrpSpPr/>
        <p:nvPr/>
      </p:nvGrpSpPr>
      <p:grpSpPr>
        <a:xfrm>
          <a:off x="0" y="0"/>
          <a:ext cx="0" cy="0"/>
          <a:chOff x="0" y="0"/>
          <a:chExt cx="0" cy="0"/>
        </a:xfrm>
      </p:grpSpPr>
      <p:sp>
        <p:nvSpPr>
          <p:cNvPr id="606" name="Google Shape;606;g22ab3ea079d_0_24:notes"/>
          <p:cNvSpPr>
            <a:spLocks noGrp="1" noRot="1" noChangeAspect="1"/>
          </p:cNvSpPr>
          <p:nvPr>
            <p:ph type="sldImg" idx="2"/>
          </p:nvPr>
        </p:nvSpPr>
        <p:spPr>
          <a:xfrm>
            <a:off x="2032400" y="514350"/>
            <a:ext cx="8128500" cy="25719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7" name="Google Shape;607;g22ab3ea079d_0_24: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254836bd2c3_0_32:notes"/>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32" name="Google Shape;132;g254836bd2c3_0_32:notes"/>
          <p:cNvSpPr>
            <a:spLocks noGrp="1" noRot="1" noChangeAspect="1"/>
          </p:cNvSpPr>
          <p:nvPr>
            <p:ph type="sldImg" idx="2"/>
          </p:nvPr>
        </p:nvSpPr>
        <p:spPr>
          <a:xfrm>
            <a:off x="3810000" y="514350"/>
            <a:ext cx="4573500" cy="25719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1"/>
        <p:cNvGrpSpPr/>
        <p:nvPr/>
      </p:nvGrpSpPr>
      <p:grpSpPr>
        <a:xfrm>
          <a:off x="0" y="0"/>
          <a:ext cx="0" cy="0"/>
          <a:chOff x="0" y="0"/>
          <a:chExt cx="0" cy="0"/>
        </a:xfrm>
      </p:grpSpPr>
      <p:sp>
        <p:nvSpPr>
          <p:cNvPr id="612" name="Google Shape;612;g22ab3ea079d_0_13:notes"/>
          <p:cNvSpPr>
            <a:spLocks noGrp="1" noRot="1" noChangeAspect="1"/>
          </p:cNvSpPr>
          <p:nvPr>
            <p:ph type="sldImg" idx="2"/>
          </p:nvPr>
        </p:nvSpPr>
        <p:spPr>
          <a:xfrm>
            <a:off x="2032400" y="514350"/>
            <a:ext cx="8128500" cy="25719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3" name="Google Shape;613;g22ab3ea079d_0_13: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7"/>
        <p:cNvGrpSpPr/>
        <p:nvPr/>
      </p:nvGrpSpPr>
      <p:grpSpPr>
        <a:xfrm>
          <a:off x="0" y="0"/>
          <a:ext cx="0" cy="0"/>
          <a:chOff x="0" y="0"/>
          <a:chExt cx="0" cy="0"/>
        </a:xfrm>
      </p:grpSpPr>
      <p:sp>
        <p:nvSpPr>
          <p:cNvPr id="618" name="Google Shape;618;g22ab3ea079d_0_32:notes"/>
          <p:cNvSpPr>
            <a:spLocks noGrp="1" noRot="1" noChangeAspect="1"/>
          </p:cNvSpPr>
          <p:nvPr>
            <p:ph type="sldImg" idx="2"/>
          </p:nvPr>
        </p:nvSpPr>
        <p:spPr>
          <a:xfrm>
            <a:off x="2032400" y="514350"/>
            <a:ext cx="8128500" cy="25719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9" name="Google Shape;619;g22ab3ea079d_0_32: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3"/>
        <p:cNvGrpSpPr/>
        <p:nvPr/>
      </p:nvGrpSpPr>
      <p:grpSpPr>
        <a:xfrm>
          <a:off x="0" y="0"/>
          <a:ext cx="0" cy="0"/>
          <a:chOff x="0" y="0"/>
          <a:chExt cx="0" cy="0"/>
        </a:xfrm>
      </p:grpSpPr>
      <p:sp>
        <p:nvSpPr>
          <p:cNvPr id="624" name="Google Shape;624;p41:notes"/>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25" name="Google Shape;625;p41:notes"/>
          <p:cNvSpPr>
            <a:spLocks noGrp="1" noRot="1" noChangeAspect="1"/>
          </p:cNvSpPr>
          <p:nvPr>
            <p:ph type="sldImg" idx="2"/>
          </p:nvPr>
        </p:nvSpPr>
        <p:spPr>
          <a:xfrm>
            <a:off x="2032400" y="514350"/>
            <a:ext cx="8128400"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254836bd2c3_0_26:notes"/>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0" name="Google Shape;140;g254836bd2c3_0_26:notes"/>
          <p:cNvSpPr>
            <a:spLocks noGrp="1" noRot="1" noChangeAspect="1"/>
          </p:cNvSpPr>
          <p:nvPr>
            <p:ph type="sldImg" idx="2"/>
          </p:nvPr>
        </p:nvSpPr>
        <p:spPr>
          <a:xfrm>
            <a:off x="2032400" y="514350"/>
            <a:ext cx="8128500" cy="25719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254836bd2c3_0_56:notes"/>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50" name="Google Shape;150;g254836bd2c3_0_56: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Blank" type="obj">
  <p:cSld name="OBJECT">
    <p:bg>
      <p:bgPr>
        <a:solidFill>
          <a:schemeClr val="lt1"/>
        </a:solidFill>
        <a:effectLst/>
      </p:bgPr>
    </p:bg>
    <p:spTree>
      <p:nvGrpSpPr>
        <p:cNvPr id="1" name="Shape 19"/>
        <p:cNvGrpSpPr/>
        <p:nvPr/>
      </p:nvGrpSpPr>
      <p:grpSpPr>
        <a:xfrm>
          <a:off x="0" y="0"/>
          <a:ext cx="0" cy="0"/>
          <a:chOff x="0" y="0"/>
          <a:chExt cx="0" cy="0"/>
        </a:xfrm>
      </p:grpSpPr>
      <p:sp>
        <p:nvSpPr>
          <p:cNvPr id="20" name="Google Shape;20;p2"/>
          <p:cNvSpPr/>
          <p:nvPr/>
        </p:nvSpPr>
        <p:spPr>
          <a:xfrm>
            <a:off x="0" y="0"/>
            <a:ext cx="1762454" cy="6857998"/>
          </a:xfrm>
          <a:prstGeom prst="rect">
            <a:avLst/>
          </a:prstGeom>
          <a:blipFill rotWithShape="1">
            <a:blip r:embed="rId2">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1" name="Google Shape;21;p2"/>
          <p:cNvSpPr/>
          <p:nvPr/>
        </p:nvSpPr>
        <p:spPr>
          <a:xfrm>
            <a:off x="10504467" y="106714"/>
            <a:ext cx="1687532" cy="6751283"/>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2" name="Google Shape;22;p2"/>
          <p:cNvSpPr/>
          <p:nvPr/>
        </p:nvSpPr>
        <p:spPr>
          <a:xfrm>
            <a:off x="1123188" y="694944"/>
            <a:ext cx="234696" cy="234695"/>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3" name="Google Shape;23;p2"/>
          <p:cNvSpPr/>
          <p:nvPr/>
        </p:nvSpPr>
        <p:spPr>
          <a:xfrm>
            <a:off x="431291" y="3311652"/>
            <a:ext cx="234695" cy="234696"/>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4" name="Google Shape;24;p2"/>
          <p:cNvSpPr/>
          <p:nvPr/>
        </p:nvSpPr>
        <p:spPr>
          <a:xfrm>
            <a:off x="886967" y="5809488"/>
            <a:ext cx="236219" cy="236220"/>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5" name="Google Shape;25;p2"/>
          <p:cNvSpPr/>
          <p:nvPr/>
        </p:nvSpPr>
        <p:spPr>
          <a:xfrm>
            <a:off x="10550652" y="252984"/>
            <a:ext cx="234696" cy="236220"/>
          </a:xfrm>
          <a:prstGeom prst="rect">
            <a:avLst/>
          </a:prstGeom>
          <a:blipFill rotWithShape="1">
            <a:blip r:embed="rId7">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6" name="Google Shape;26;p2"/>
          <p:cNvSpPr/>
          <p:nvPr/>
        </p:nvSpPr>
        <p:spPr>
          <a:xfrm>
            <a:off x="11376659" y="3543300"/>
            <a:ext cx="236220" cy="236219"/>
          </a:xfrm>
          <a:prstGeom prst="rect">
            <a:avLst/>
          </a:prstGeom>
          <a:blipFill rotWithShape="1">
            <a:blip r:embed="rId8">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7" name="Google Shape;27;p2"/>
          <p:cNvSpPr/>
          <p:nvPr/>
        </p:nvSpPr>
        <p:spPr>
          <a:xfrm>
            <a:off x="10782300" y="6429755"/>
            <a:ext cx="236220" cy="236220"/>
          </a:xfrm>
          <a:prstGeom prst="rect">
            <a:avLst/>
          </a:prstGeom>
          <a:blipFill rotWithShape="1">
            <a:blip r:embed="rId9">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8" name="Google Shape;28;p2"/>
          <p:cNvSpPr/>
          <p:nvPr/>
        </p:nvSpPr>
        <p:spPr>
          <a:xfrm>
            <a:off x="4880059" y="5887563"/>
            <a:ext cx="2431881" cy="642424"/>
          </a:xfrm>
          <a:prstGeom prst="rect">
            <a:avLst/>
          </a:prstGeom>
          <a:blipFill rotWithShape="1">
            <a:blip r:embed="rId10">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9" name="Google Shape;29;p2"/>
          <p:cNvSpPr txBox="1">
            <a:spLocks noGrp="1"/>
          </p:cNvSpPr>
          <p:nvPr>
            <p:ph type="ftr" idx="11"/>
          </p:nvPr>
        </p:nvSpPr>
        <p:spPr>
          <a:xfrm>
            <a:off x="4145280" y="6377940"/>
            <a:ext cx="3901440" cy="342900"/>
          </a:xfrm>
          <a:prstGeom prst="rect">
            <a:avLst/>
          </a:prstGeom>
          <a:noFill/>
          <a:ln>
            <a:noFill/>
          </a:ln>
        </p:spPr>
        <p:txBody>
          <a:bodyPr spcFirstLastPara="1" wrap="square" lIns="0" tIns="0" rIns="0" bIns="0" anchor="t" anchorCtr="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2"/>
          <p:cNvSpPr txBox="1">
            <a:spLocks noGrp="1"/>
          </p:cNvSpPr>
          <p:nvPr>
            <p:ph type="dt" idx="10"/>
          </p:nvPr>
        </p:nvSpPr>
        <p:spPr>
          <a:xfrm>
            <a:off x="609600" y="6377940"/>
            <a:ext cx="2804160" cy="342900"/>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2"/>
          <p:cNvSpPr txBox="1">
            <a:spLocks noGrp="1"/>
          </p:cNvSpPr>
          <p:nvPr>
            <p:ph type="sldNum" idx="12"/>
          </p:nvPr>
        </p:nvSpPr>
        <p:spPr>
          <a:xfrm>
            <a:off x="8778240" y="6377940"/>
            <a:ext cx="2804160" cy="342900"/>
          </a:xfrm>
          <a:prstGeom prst="rect">
            <a:avLst/>
          </a:prstGeom>
          <a:noFill/>
          <a:ln>
            <a:noFill/>
          </a:ln>
        </p:spPr>
        <p:txBody>
          <a:bodyPr spcFirstLastPara="1" wrap="square" lIns="0" tIns="0" rIns="0" bIns="0" anchor="t" anchorCtr="0">
            <a:spAutoFit/>
          </a:bodyPr>
          <a:lstStyle>
            <a:lvl1pPr marL="0" marR="0" lvl="0"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32"/>
        <p:cNvGrpSpPr/>
        <p:nvPr/>
      </p:nvGrpSpPr>
      <p:grpSpPr>
        <a:xfrm>
          <a:off x="0" y="0"/>
          <a:ext cx="0" cy="0"/>
          <a:chOff x="0" y="0"/>
          <a:chExt cx="0" cy="0"/>
        </a:xfrm>
      </p:grpSpPr>
      <p:sp>
        <p:nvSpPr>
          <p:cNvPr id="33" name="Google Shape;33;p3"/>
          <p:cNvSpPr txBox="1">
            <a:spLocks noGrp="1"/>
          </p:cNvSpPr>
          <p:nvPr>
            <p:ph type="title"/>
          </p:nvPr>
        </p:nvSpPr>
        <p:spPr>
          <a:xfrm>
            <a:off x="2776473" y="2234895"/>
            <a:ext cx="6639052" cy="452119"/>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sz="2800" b="0" i="0">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3"/>
          <p:cNvSpPr txBox="1">
            <a:spLocks noGrp="1"/>
          </p:cNvSpPr>
          <p:nvPr>
            <p:ph type="ftr" idx="11"/>
          </p:nvPr>
        </p:nvSpPr>
        <p:spPr>
          <a:xfrm>
            <a:off x="4145280" y="6377940"/>
            <a:ext cx="3901440" cy="342900"/>
          </a:xfrm>
          <a:prstGeom prst="rect">
            <a:avLst/>
          </a:prstGeom>
          <a:noFill/>
          <a:ln>
            <a:noFill/>
          </a:ln>
        </p:spPr>
        <p:txBody>
          <a:bodyPr spcFirstLastPara="1" wrap="square" lIns="0" tIns="0" rIns="0" bIns="0" anchor="t" anchorCtr="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3"/>
          <p:cNvSpPr txBox="1">
            <a:spLocks noGrp="1"/>
          </p:cNvSpPr>
          <p:nvPr>
            <p:ph type="dt" idx="10"/>
          </p:nvPr>
        </p:nvSpPr>
        <p:spPr>
          <a:xfrm>
            <a:off x="609600" y="6377940"/>
            <a:ext cx="2804160" cy="342900"/>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6" name="Google Shape;36;p3"/>
          <p:cNvSpPr txBox="1">
            <a:spLocks noGrp="1"/>
          </p:cNvSpPr>
          <p:nvPr>
            <p:ph type="sldNum" idx="12"/>
          </p:nvPr>
        </p:nvSpPr>
        <p:spPr>
          <a:xfrm>
            <a:off x="8778240" y="6377940"/>
            <a:ext cx="2804160" cy="342900"/>
          </a:xfrm>
          <a:prstGeom prst="rect">
            <a:avLst/>
          </a:prstGeom>
          <a:noFill/>
          <a:ln>
            <a:noFill/>
          </a:ln>
        </p:spPr>
        <p:txBody>
          <a:bodyPr spcFirstLastPara="1" wrap="square" lIns="0" tIns="0" rIns="0" bIns="0" anchor="t" anchorCtr="0">
            <a:spAutoFit/>
          </a:bodyPr>
          <a:lstStyle>
            <a:lvl1pPr marL="0" marR="0" lvl="0"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Title and Content">
  <p:cSld name="Title and Content">
    <p:bg>
      <p:bgPr>
        <a:solidFill>
          <a:schemeClr val="lt1"/>
        </a:solidFill>
        <a:effectLst/>
      </p:bgPr>
    </p:bg>
    <p:spTree>
      <p:nvGrpSpPr>
        <p:cNvPr id="1" name="Shape 37"/>
        <p:cNvGrpSpPr/>
        <p:nvPr/>
      </p:nvGrpSpPr>
      <p:grpSpPr>
        <a:xfrm>
          <a:off x="0" y="0"/>
          <a:ext cx="0" cy="0"/>
          <a:chOff x="0" y="0"/>
          <a:chExt cx="0" cy="0"/>
        </a:xfrm>
      </p:grpSpPr>
      <p:sp>
        <p:nvSpPr>
          <p:cNvPr id="38" name="Google Shape;38;p4"/>
          <p:cNvSpPr/>
          <p:nvPr/>
        </p:nvSpPr>
        <p:spPr>
          <a:xfrm>
            <a:off x="0" y="0"/>
            <a:ext cx="1762454" cy="6857998"/>
          </a:xfrm>
          <a:prstGeom prst="rect">
            <a:avLst/>
          </a:prstGeom>
          <a:blipFill rotWithShape="1">
            <a:blip r:embed="rId2">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9" name="Google Shape;39;p4"/>
          <p:cNvSpPr/>
          <p:nvPr/>
        </p:nvSpPr>
        <p:spPr>
          <a:xfrm>
            <a:off x="10504467" y="106714"/>
            <a:ext cx="1687532" cy="6751283"/>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40" name="Google Shape;40;p4"/>
          <p:cNvSpPr/>
          <p:nvPr/>
        </p:nvSpPr>
        <p:spPr>
          <a:xfrm>
            <a:off x="1123188" y="694944"/>
            <a:ext cx="234696" cy="234695"/>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41" name="Google Shape;41;p4"/>
          <p:cNvSpPr/>
          <p:nvPr/>
        </p:nvSpPr>
        <p:spPr>
          <a:xfrm>
            <a:off x="431291" y="3311652"/>
            <a:ext cx="234695" cy="234696"/>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42" name="Google Shape;42;p4"/>
          <p:cNvSpPr/>
          <p:nvPr/>
        </p:nvSpPr>
        <p:spPr>
          <a:xfrm>
            <a:off x="886967" y="5809488"/>
            <a:ext cx="236219" cy="236220"/>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43" name="Google Shape;43;p4"/>
          <p:cNvSpPr/>
          <p:nvPr/>
        </p:nvSpPr>
        <p:spPr>
          <a:xfrm>
            <a:off x="10550652" y="252984"/>
            <a:ext cx="234696" cy="236220"/>
          </a:xfrm>
          <a:prstGeom prst="rect">
            <a:avLst/>
          </a:prstGeom>
          <a:blipFill rotWithShape="1">
            <a:blip r:embed="rId7">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44" name="Google Shape;44;p4"/>
          <p:cNvSpPr/>
          <p:nvPr/>
        </p:nvSpPr>
        <p:spPr>
          <a:xfrm>
            <a:off x="11376659" y="3543300"/>
            <a:ext cx="236220" cy="236219"/>
          </a:xfrm>
          <a:prstGeom prst="rect">
            <a:avLst/>
          </a:prstGeom>
          <a:blipFill rotWithShape="1">
            <a:blip r:embed="rId8">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45" name="Google Shape;45;p4"/>
          <p:cNvSpPr/>
          <p:nvPr/>
        </p:nvSpPr>
        <p:spPr>
          <a:xfrm>
            <a:off x="10782300" y="6429755"/>
            <a:ext cx="236220" cy="236220"/>
          </a:xfrm>
          <a:prstGeom prst="rect">
            <a:avLst/>
          </a:prstGeom>
          <a:blipFill rotWithShape="1">
            <a:blip r:embed="rId9">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46" name="Google Shape;46;p4"/>
          <p:cNvSpPr/>
          <p:nvPr/>
        </p:nvSpPr>
        <p:spPr>
          <a:xfrm>
            <a:off x="4880059" y="5887563"/>
            <a:ext cx="2431881" cy="642424"/>
          </a:xfrm>
          <a:prstGeom prst="rect">
            <a:avLst/>
          </a:prstGeom>
          <a:blipFill rotWithShape="1">
            <a:blip r:embed="rId10">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47" name="Google Shape;47;p4"/>
          <p:cNvSpPr txBox="1">
            <a:spLocks noGrp="1"/>
          </p:cNvSpPr>
          <p:nvPr>
            <p:ph type="title"/>
          </p:nvPr>
        </p:nvSpPr>
        <p:spPr>
          <a:xfrm>
            <a:off x="2776473" y="2234895"/>
            <a:ext cx="6639052" cy="452119"/>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sz="2800" b="0" i="0">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8" name="Google Shape;48;p4"/>
          <p:cNvSpPr txBox="1">
            <a:spLocks noGrp="1"/>
          </p:cNvSpPr>
          <p:nvPr>
            <p:ph type="body" idx="1"/>
          </p:nvPr>
        </p:nvSpPr>
        <p:spPr>
          <a:xfrm>
            <a:off x="609600" y="1577340"/>
            <a:ext cx="10972800" cy="4526280"/>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49" name="Google Shape;49;p4"/>
          <p:cNvSpPr txBox="1">
            <a:spLocks noGrp="1"/>
          </p:cNvSpPr>
          <p:nvPr>
            <p:ph type="ftr" idx="11"/>
          </p:nvPr>
        </p:nvSpPr>
        <p:spPr>
          <a:xfrm>
            <a:off x="4145280" y="6377940"/>
            <a:ext cx="3901440" cy="342900"/>
          </a:xfrm>
          <a:prstGeom prst="rect">
            <a:avLst/>
          </a:prstGeom>
          <a:noFill/>
          <a:ln>
            <a:noFill/>
          </a:ln>
        </p:spPr>
        <p:txBody>
          <a:bodyPr spcFirstLastPara="1" wrap="square" lIns="0" tIns="0" rIns="0" bIns="0" anchor="t" anchorCtr="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4"/>
          <p:cNvSpPr txBox="1">
            <a:spLocks noGrp="1"/>
          </p:cNvSpPr>
          <p:nvPr>
            <p:ph type="dt" idx="10"/>
          </p:nvPr>
        </p:nvSpPr>
        <p:spPr>
          <a:xfrm>
            <a:off x="609600" y="6377940"/>
            <a:ext cx="2804160" cy="342900"/>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4"/>
          <p:cNvSpPr txBox="1">
            <a:spLocks noGrp="1"/>
          </p:cNvSpPr>
          <p:nvPr>
            <p:ph type="sldNum" idx="12"/>
          </p:nvPr>
        </p:nvSpPr>
        <p:spPr>
          <a:xfrm>
            <a:off x="8778240" y="6377940"/>
            <a:ext cx="2804160" cy="342900"/>
          </a:xfrm>
          <a:prstGeom prst="rect">
            <a:avLst/>
          </a:prstGeom>
          <a:noFill/>
          <a:ln>
            <a:noFill/>
          </a:ln>
        </p:spPr>
        <p:txBody>
          <a:bodyPr spcFirstLastPara="1" wrap="square" lIns="0" tIns="0" rIns="0" bIns="0" anchor="t" anchorCtr="0">
            <a:spAutoFit/>
          </a:bodyPr>
          <a:lstStyle>
            <a:lvl1pPr marL="0" marR="0" lvl="0"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52"/>
        <p:cNvGrpSpPr/>
        <p:nvPr/>
      </p:nvGrpSpPr>
      <p:grpSpPr>
        <a:xfrm>
          <a:off x="0" y="0"/>
          <a:ext cx="0" cy="0"/>
          <a:chOff x="0" y="0"/>
          <a:chExt cx="0" cy="0"/>
        </a:xfrm>
      </p:grpSpPr>
      <p:sp>
        <p:nvSpPr>
          <p:cNvPr id="53" name="Google Shape;53;p5"/>
          <p:cNvSpPr txBox="1">
            <a:spLocks noGrp="1"/>
          </p:cNvSpPr>
          <p:nvPr>
            <p:ph type="ctrTitle"/>
          </p:nvPr>
        </p:nvSpPr>
        <p:spPr>
          <a:xfrm>
            <a:off x="914400" y="2125980"/>
            <a:ext cx="10363200" cy="1440180"/>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4" name="Google Shape;54;p5"/>
          <p:cNvSpPr txBox="1">
            <a:spLocks noGrp="1"/>
          </p:cNvSpPr>
          <p:nvPr>
            <p:ph type="subTitle" idx="1"/>
          </p:nvPr>
        </p:nvSpPr>
        <p:spPr>
          <a:xfrm>
            <a:off x="1828800" y="3840480"/>
            <a:ext cx="8534400" cy="1714500"/>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5"/>
          <p:cNvSpPr txBox="1">
            <a:spLocks noGrp="1"/>
          </p:cNvSpPr>
          <p:nvPr>
            <p:ph type="ftr" idx="11"/>
          </p:nvPr>
        </p:nvSpPr>
        <p:spPr>
          <a:xfrm>
            <a:off x="4145280" y="6377940"/>
            <a:ext cx="3901440" cy="342900"/>
          </a:xfrm>
          <a:prstGeom prst="rect">
            <a:avLst/>
          </a:prstGeom>
          <a:noFill/>
          <a:ln>
            <a:noFill/>
          </a:ln>
        </p:spPr>
        <p:txBody>
          <a:bodyPr spcFirstLastPara="1" wrap="square" lIns="0" tIns="0" rIns="0" bIns="0" anchor="t" anchorCtr="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5"/>
          <p:cNvSpPr txBox="1">
            <a:spLocks noGrp="1"/>
          </p:cNvSpPr>
          <p:nvPr>
            <p:ph type="dt" idx="10"/>
          </p:nvPr>
        </p:nvSpPr>
        <p:spPr>
          <a:xfrm>
            <a:off x="609600" y="6377940"/>
            <a:ext cx="2804160" cy="342900"/>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 name="Google Shape;57;p5"/>
          <p:cNvSpPr txBox="1">
            <a:spLocks noGrp="1"/>
          </p:cNvSpPr>
          <p:nvPr>
            <p:ph type="sldNum" idx="12"/>
          </p:nvPr>
        </p:nvSpPr>
        <p:spPr>
          <a:xfrm>
            <a:off x="8778240" y="6377940"/>
            <a:ext cx="2804160" cy="342900"/>
          </a:xfrm>
          <a:prstGeom prst="rect">
            <a:avLst/>
          </a:prstGeom>
          <a:noFill/>
          <a:ln>
            <a:noFill/>
          </a:ln>
        </p:spPr>
        <p:txBody>
          <a:bodyPr spcFirstLastPara="1" wrap="square" lIns="0" tIns="0" rIns="0" bIns="0" anchor="t" anchorCtr="0">
            <a:spAutoFit/>
          </a:bodyPr>
          <a:lstStyle>
            <a:lvl1pPr marL="0" marR="0" lvl="0"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58"/>
        <p:cNvGrpSpPr/>
        <p:nvPr/>
      </p:nvGrpSpPr>
      <p:grpSpPr>
        <a:xfrm>
          <a:off x="0" y="0"/>
          <a:ext cx="0" cy="0"/>
          <a:chOff x="0" y="0"/>
          <a:chExt cx="0" cy="0"/>
        </a:xfrm>
      </p:grpSpPr>
      <p:sp>
        <p:nvSpPr>
          <p:cNvPr id="59" name="Google Shape;59;p6"/>
          <p:cNvSpPr txBox="1">
            <a:spLocks noGrp="1"/>
          </p:cNvSpPr>
          <p:nvPr>
            <p:ph type="title"/>
          </p:nvPr>
        </p:nvSpPr>
        <p:spPr>
          <a:xfrm>
            <a:off x="2776473" y="2234895"/>
            <a:ext cx="6639052" cy="452119"/>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sz="2800" b="0" i="0">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6"/>
          <p:cNvSpPr txBox="1">
            <a:spLocks noGrp="1"/>
          </p:cNvSpPr>
          <p:nvPr>
            <p:ph type="body" idx="1"/>
          </p:nvPr>
        </p:nvSpPr>
        <p:spPr>
          <a:xfrm>
            <a:off x="609600" y="1577340"/>
            <a:ext cx="5303520" cy="4526280"/>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61" name="Google Shape;61;p6"/>
          <p:cNvSpPr txBox="1">
            <a:spLocks noGrp="1"/>
          </p:cNvSpPr>
          <p:nvPr>
            <p:ph type="body" idx="2"/>
          </p:nvPr>
        </p:nvSpPr>
        <p:spPr>
          <a:xfrm>
            <a:off x="6278880" y="1577340"/>
            <a:ext cx="5303520" cy="4526280"/>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62" name="Google Shape;62;p6"/>
          <p:cNvSpPr txBox="1">
            <a:spLocks noGrp="1"/>
          </p:cNvSpPr>
          <p:nvPr>
            <p:ph type="ftr" idx="11"/>
          </p:nvPr>
        </p:nvSpPr>
        <p:spPr>
          <a:xfrm>
            <a:off x="4145280" y="6377940"/>
            <a:ext cx="3901440" cy="342900"/>
          </a:xfrm>
          <a:prstGeom prst="rect">
            <a:avLst/>
          </a:prstGeom>
          <a:noFill/>
          <a:ln>
            <a:noFill/>
          </a:ln>
        </p:spPr>
        <p:txBody>
          <a:bodyPr spcFirstLastPara="1" wrap="square" lIns="0" tIns="0" rIns="0" bIns="0" anchor="t" anchorCtr="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6"/>
          <p:cNvSpPr txBox="1">
            <a:spLocks noGrp="1"/>
          </p:cNvSpPr>
          <p:nvPr>
            <p:ph type="dt" idx="10"/>
          </p:nvPr>
        </p:nvSpPr>
        <p:spPr>
          <a:xfrm>
            <a:off x="609600" y="6377940"/>
            <a:ext cx="2804160" cy="342900"/>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p6"/>
          <p:cNvSpPr txBox="1">
            <a:spLocks noGrp="1"/>
          </p:cNvSpPr>
          <p:nvPr>
            <p:ph type="sldNum" idx="12"/>
          </p:nvPr>
        </p:nvSpPr>
        <p:spPr>
          <a:xfrm>
            <a:off x="8778240" y="6377940"/>
            <a:ext cx="2804160" cy="342900"/>
          </a:xfrm>
          <a:prstGeom prst="rect">
            <a:avLst/>
          </a:prstGeom>
          <a:noFill/>
          <a:ln>
            <a:noFill/>
          </a:ln>
        </p:spPr>
        <p:txBody>
          <a:bodyPr spcFirstLastPara="1" wrap="square" lIns="0" tIns="0" rIns="0" bIns="0" anchor="t" anchorCtr="0">
            <a:spAutoFit/>
          </a:bodyPr>
          <a:lstStyle>
            <a:lvl1pPr marL="0" marR="0" lvl="0"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2.png"/><Relationship Id="rId13" Type="http://schemas.openxmlformats.org/officeDocument/2006/relationships/image" Target="../media/image7.png"/><Relationship Id="rId3" Type="http://schemas.openxmlformats.org/officeDocument/2006/relationships/slideLayout" Target="../slideLayouts/slideLayout3.xml"/><Relationship Id="rId7" Type="http://schemas.openxmlformats.org/officeDocument/2006/relationships/image" Target="../media/image1.png"/><Relationship Id="rId12" Type="http://schemas.openxmlformats.org/officeDocument/2006/relationships/image" Target="../media/image6.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11" Type="http://schemas.openxmlformats.org/officeDocument/2006/relationships/image" Target="../media/image5.png"/><Relationship Id="rId5" Type="http://schemas.openxmlformats.org/officeDocument/2006/relationships/slideLayout" Target="../slideLayouts/slideLayout5.xml"/><Relationship Id="rId10" Type="http://schemas.openxmlformats.org/officeDocument/2006/relationships/image" Target="../media/image4.png"/><Relationship Id="rId4" Type="http://schemas.openxmlformats.org/officeDocument/2006/relationships/slideLayout" Target="../slideLayouts/slideLayout4.xml"/><Relationship Id="rId9" Type="http://schemas.openxmlformats.org/officeDocument/2006/relationships/image" Target="../media/image3.png"/><Relationship Id="rId14" Type="http://schemas.openxmlformats.org/officeDocument/2006/relationships/image" Target="../media/image8.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p:nvPr/>
        </p:nvSpPr>
        <p:spPr>
          <a:xfrm>
            <a:off x="0" y="0"/>
            <a:ext cx="1762454" cy="6857998"/>
          </a:xfrm>
          <a:prstGeom prst="rect">
            <a:avLst/>
          </a:prstGeom>
          <a:blipFill rotWithShape="1">
            <a:blip r:embed="rId7">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7" name="Google Shape;7;p1"/>
          <p:cNvSpPr/>
          <p:nvPr/>
        </p:nvSpPr>
        <p:spPr>
          <a:xfrm>
            <a:off x="10504467" y="106714"/>
            <a:ext cx="1687532" cy="6751283"/>
          </a:xfrm>
          <a:prstGeom prst="rect">
            <a:avLst/>
          </a:prstGeom>
          <a:blipFill rotWithShape="1">
            <a:blip r:embed="rId8">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8" name="Google Shape;8;p1"/>
          <p:cNvSpPr/>
          <p:nvPr/>
        </p:nvSpPr>
        <p:spPr>
          <a:xfrm>
            <a:off x="1123188" y="694944"/>
            <a:ext cx="234696" cy="234695"/>
          </a:xfrm>
          <a:prstGeom prst="rect">
            <a:avLst/>
          </a:prstGeom>
          <a:blipFill rotWithShape="1">
            <a:blip r:embed="rId9">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9" name="Google Shape;9;p1"/>
          <p:cNvSpPr/>
          <p:nvPr/>
        </p:nvSpPr>
        <p:spPr>
          <a:xfrm>
            <a:off x="431291" y="3311652"/>
            <a:ext cx="234695" cy="234696"/>
          </a:xfrm>
          <a:prstGeom prst="rect">
            <a:avLst/>
          </a:prstGeom>
          <a:blipFill rotWithShape="1">
            <a:blip r:embed="rId10">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0" name="Google Shape;10;p1"/>
          <p:cNvSpPr/>
          <p:nvPr/>
        </p:nvSpPr>
        <p:spPr>
          <a:xfrm>
            <a:off x="886967" y="5809488"/>
            <a:ext cx="236219" cy="236220"/>
          </a:xfrm>
          <a:prstGeom prst="rect">
            <a:avLst/>
          </a:prstGeom>
          <a:blipFill rotWithShape="1">
            <a:blip r:embed="rId11">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1" name="Google Shape;11;p1"/>
          <p:cNvSpPr/>
          <p:nvPr/>
        </p:nvSpPr>
        <p:spPr>
          <a:xfrm>
            <a:off x="10550652" y="252984"/>
            <a:ext cx="234696" cy="236220"/>
          </a:xfrm>
          <a:prstGeom prst="rect">
            <a:avLst/>
          </a:prstGeom>
          <a:blipFill rotWithShape="1">
            <a:blip r:embed="rId12">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2" name="Google Shape;12;p1"/>
          <p:cNvSpPr/>
          <p:nvPr/>
        </p:nvSpPr>
        <p:spPr>
          <a:xfrm>
            <a:off x="11376659" y="3543300"/>
            <a:ext cx="236220" cy="236219"/>
          </a:xfrm>
          <a:prstGeom prst="rect">
            <a:avLst/>
          </a:prstGeom>
          <a:blipFill rotWithShape="1">
            <a:blip r:embed="rId1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3" name="Google Shape;13;p1"/>
          <p:cNvSpPr/>
          <p:nvPr/>
        </p:nvSpPr>
        <p:spPr>
          <a:xfrm>
            <a:off x="10782300" y="6429755"/>
            <a:ext cx="236220" cy="236220"/>
          </a:xfrm>
          <a:prstGeom prst="rect">
            <a:avLst/>
          </a:prstGeom>
          <a:blipFill rotWithShape="1">
            <a:blip r:embed="rId14">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4" name="Google Shape;14;p1"/>
          <p:cNvSpPr txBox="1">
            <a:spLocks noGrp="1"/>
          </p:cNvSpPr>
          <p:nvPr>
            <p:ph type="title"/>
          </p:nvPr>
        </p:nvSpPr>
        <p:spPr>
          <a:xfrm>
            <a:off x="2776473" y="2234895"/>
            <a:ext cx="6639052" cy="452119"/>
          </a:xfrm>
          <a:prstGeom prst="rect">
            <a:avLst/>
          </a:prstGeom>
          <a:noFill/>
          <a:ln>
            <a:noFill/>
          </a:ln>
        </p:spPr>
        <p:txBody>
          <a:bodyPr spcFirstLastPara="1" wrap="square" lIns="0" tIns="0" rIns="0" bIns="0" anchor="t" anchorCtr="0">
            <a:spAutoFit/>
          </a:bodyPr>
          <a:lstStyle>
            <a:lvl1pPr marR="0" lvl="0" algn="l" rtl="0">
              <a:lnSpc>
                <a:spcPct val="100000"/>
              </a:lnSpc>
              <a:spcBef>
                <a:spcPts val="0"/>
              </a:spcBef>
              <a:spcAft>
                <a:spcPts val="0"/>
              </a:spcAft>
              <a:buClr>
                <a:srgbClr val="000000"/>
              </a:buClr>
              <a:buSzPts val="1400"/>
              <a:buFont typeface="Arial"/>
              <a:buNone/>
              <a:defRPr sz="2800" b="0" i="0" u="none" strike="noStrike" cap="none">
                <a:solidFill>
                  <a:schemeClr val="lt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5" name="Google Shape;15;p1"/>
          <p:cNvSpPr txBox="1">
            <a:spLocks noGrp="1"/>
          </p:cNvSpPr>
          <p:nvPr>
            <p:ph type="body" idx="1"/>
          </p:nvPr>
        </p:nvSpPr>
        <p:spPr>
          <a:xfrm>
            <a:off x="609600" y="1577340"/>
            <a:ext cx="10972800" cy="4526280"/>
          </a:xfrm>
          <a:prstGeom prst="rect">
            <a:avLst/>
          </a:prstGeom>
          <a:noFill/>
          <a:ln>
            <a:noFill/>
          </a:ln>
        </p:spPr>
        <p:txBody>
          <a:bodyPr spcFirstLastPara="1" wrap="square" lIns="0" tIns="0" rIns="0" bIns="0" anchor="t" anchorCtr="0">
            <a:spAutoFit/>
          </a:bodyPr>
          <a:lstStyle>
            <a:lvl1pPr marL="457200" marR="0" lvl="0"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9pPr>
          </a:lstStyle>
          <a:p>
            <a:endParaRPr/>
          </a:p>
        </p:txBody>
      </p:sp>
      <p:sp>
        <p:nvSpPr>
          <p:cNvPr id="16" name="Google Shape;16;p1"/>
          <p:cNvSpPr txBox="1">
            <a:spLocks noGrp="1"/>
          </p:cNvSpPr>
          <p:nvPr>
            <p:ph type="ftr" idx="11"/>
          </p:nvPr>
        </p:nvSpPr>
        <p:spPr>
          <a:xfrm>
            <a:off x="4145280" y="6377940"/>
            <a:ext cx="3901440" cy="342900"/>
          </a:xfrm>
          <a:prstGeom prst="rect">
            <a:avLst/>
          </a:prstGeom>
          <a:noFill/>
          <a:ln>
            <a:noFill/>
          </a:ln>
        </p:spPr>
        <p:txBody>
          <a:bodyPr spcFirstLastPara="1" wrap="square" lIns="0" tIns="0" rIns="0" bIns="0" anchor="t" anchorCtr="0">
            <a:spAutoFit/>
          </a:bodyPr>
          <a:lstStyle>
            <a:lvl1pPr marR="0" lvl="0" algn="ctr" rtl="0">
              <a:lnSpc>
                <a:spcPct val="100000"/>
              </a:lnSpc>
              <a:spcBef>
                <a:spcPts val="0"/>
              </a:spcBef>
              <a:spcAft>
                <a:spcPts val="0"/>
              </a:spcAft>
              <a:buClr>
                <a:srgbClr val="000000"/>
              </a:buClr>
              <a:buSzPts val="1400"/>
              <a:buFont typeface="Arial"/>
              <a:buNone/>
              <a:defRPr sz="18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7" name="Google Shape;17;p1"/>
          <p:cNvSpPr txBox="1">
            <a:spLocks noGrp="1"/>
          </p:cNvSpPr>
          <p:nvPr>
            <p:ph type="dt" idx="10"/>
          </p:nvPr>
        </p:nvSpPr>
        <p:spPr>
          <a:xfrm>
            <a:off x="609600" y="6377940"/>
            <a:ext cx="2804160" cy="342900"/>
          </a:xfrm>
          <a:prstGeom prst="rect">
            <a:avLst/>
          </a:prstGeom>
          <a:noFill/>
          <a:ln>
            <a:noFill/>
          </a:ln>
        </p:spPr>
        <p:txBody>
          <a:bodyPr spcFirstLastPara="1" wrap="square" lIns="0" tIns="0" rIns="0" bIns="0" anchor="t" anchorCtr="0">
            <a:sp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8" name="Google Shape;18;p1"/>
          <p:cNvSpPr txBox="1">
            <a:spLocks noGrp="1"/>
          </p:cNvSpPr>
          <p:nvPr>
            <p:ph type="sldNum" idx="12"/>
          </p:nvPr>
        </p:nvSpPr>
        <p:spPr>
          <a:xfrm>
            <a:off x="8778240" y="6377940"/>
            <a:ext cx="2804160" cy="342900"/>
          </a:xfrm>
          <a:prstGeom prst="rect">
            <a:avLst/>
          </a:prstGeom>
          <a:noFill/>
          <a:ln>
            <a:noFill/>
          </a:ln>
        </p:spPr>
        <p:txBody>
          <a:bodyPr spcFirstLastPara="1" wrap="square" lIns="0" tIns="0" rIns="0" bIns="0" anchor="t" anchorCtr="0">
            <a:spAutoFit/>
          </a:bodyPr>
          <a:lstStyle>
            <a:lvl1pPr marL="0" marR="0" lvl="0"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‹Nº›</a:t>
            </a:fld>
            <a:endParaRPr sz="1400">
              <a:solidFill>
                <a:srgbClr val="000000"/>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12"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13.png"/><Relationship Id="rId11" Type="http://schemas.openxmlformats.org/officeDocument/2006/relationships/image" Target="../media/image17.png"/><Relationship Id="rId5" Type="http://schemas.openxmlformats.org/officeDocument/2006/relationships/image" Target="../media/image12.png"/><Relationship Id="rId10" Type="http://schemas.openxmlformats.org/officeDocument/2006/relationships/image" Target="../media/image6.png"/><Relationship Id="rId4" Type="http://schemas.openxmlformats.org/officeDocument/2006/relationships/image" Target="../media/image11.png"/><Relationship Id="rId9" Type="http://schemas.openxmlformats.org/officeDocument/2006/relationships/image" Target="../media/image16.png"/></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26.png"/><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8.jpg"/></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38.png"/></Relationships>
</file>

<file path=ppt/slides/_rels/slide2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2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45.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53.xml"/><Relationship Id="rId1" Type="http://schemas.openxmlformats.org/officeDocument/2006/relationships/slideLayout" Target="../slideLayouts/slideLayout1.xml"/><Relationship Id="rId4" Type="http://schemas.openxmlformats.org/officeDocument/2006/relationships/image" Target="../media/image70.png"/></Relationships>
</file>

<file path=ppt/slides/_rels/slide5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55.xml"/><Relationship Id="rId1" Type="http://schemas.openxmlformats.org/officeDocument/2006/relationships/slideLayout" Target="../slideLayouts/slideLayout1.xml"/><Relationship Id="rId4" Type="http://schemas.openxmlformats.org/officeDocument/2006/relationships/image" Target="../media/image73.png"/></Relationships>
</file>

<file path=ppt/slides/_rels/slide5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68.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69.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70.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70.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90.png"/><Relationship Id="rId3" Type="http://schemas.openxmlformats.org/officeDocument/2006/relationships/image" Target="../media/image12.png"/><Relationship Id="rId7" Type="http://schemas.openxmlformats.org/officeDocument/2006/relationships/image" Target="../media/image89.png"/><Relationship Id="rId12" Type="http://schemas.openxmlformats.org/officeDocument/2006/relationships/image" Target="../media/image8.png"/><Relationship Id="rId17" Type="http://schemas.openxmlformats.org/officeDocument/2006/relationships/image" Target="../media/image94.png"/><Relationship Id="rId2" Type="http://schemas.openxmlformats.org/officeDocument/2006/relationships/notesSlide" Target="../notesSlides/notesSlide72.xml"/><Relationship Id="rId16" Type="http://schemas.openxmlformats.org/officeDocument/2006/relationships/image" Target="../media/image93.png"/><Relationship Id="rId1" Type="http://schemas.openxmlformats.org/officeDocument/2006/relationships/slideLayout" Target="../slideLayouts/slideLayout3.xml"/><Relationship Id="rId6" Type="http://schemas.openxmlformats.org/officeDocument/2006/relationships/image" Target="../media/image15.png"/><Relationship Id="rId11" Type="http://schemas.openxmlformats.org/officeDocument/2006/relationships/image" Target="../media/image17.png"/><Relationship Id="rId5" Type="http://schemas.openxmlformats.org/officeDocument/2006/relationships/image" Target="../media/image14.png"/><Relationship Id="rId15" Type="http://schemas.openxmlformats.org/officeDocument/2006/relationships/image" Target="../media/image92.png"/><Relationship Id="rId10" Type="http://schemas.openxmlformats.org/officeDocument/2006/relationships/image" Target="../media/image6.png"/><Relationship Id="rId4" Type="http://schemas.openxmlformats.org/officeDocument/2006/relationships/image" Target="../media/image13.png"/><Relationship Id="rId9" Type="http://schemas.openxmlformats.org/officeDocument/2006/relationships/image" Target="../media/image16.png"/><Relationship Id="rId14" Type="http://schemas.openxmlformats.org/officeDocument/2006/relationships/image" Target="../media/image91.png"/></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22.png"/><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Shape 68"/>
        <p:cNvGrpSpPr/>
        <p:nvPr/>
      </p:nvGrpSpPr>
      <p:grpSpPr>
        <a:xfrm>
          <a:off x="0" y="0"/>
          <a:ext cx="0" cy="0"/>
          <a:chOff x="0" y="0"/>
          <a:chExt cx="0" cy="0"/>
        </a:xfrm>
      </p:grpSpPr>
      <p:sp>
        <p:nvSpPr>
          <p:cNvPr id="69" name="Google Shape;69;p7"/>
          <p:cNvSpPr/>
          <p:nvPr/>
        </p:nvSpPr>
        <p:spPr>
          <a:xfrm>
            <a:off x="0" y="0"/>
            <a:ext cx="12192000" cy="6858000"/>
          </a:xfrm>
          <a:custGeom>
            <a:avLst/>
            <a:gdLst/>
            <a:ahLst/>
            <a:cxnLst/>
            <a:rect l="l" t="t" r="r" b="b"/>
            <a:pathLst>
              <a:path w="12192000" h="6858000" extrusionOk="0">
                <a:moveTo>
                  <a:pt x="12192000" y="0"/>
                </a:moveTo>
                <a:lnTo>
                  <a:pt x="0" y="0"/>
                </a:lnTo>
                <a:lnTo>
                  <a:pt x="0" y="6858000"/>
                </a:lnTo>
                <a:lnTo>
                  <a:pt x="12192000" y="6858000"/>
                </a:lnTo>
                <a:lnTo>
                  <a:pt x="12192000" y="0"/>
                </a:lnTo>
                <a:close/>
              </a:path>
            </a:pathLst>
          </a:custGeom>
          <a:solidFill>
            <a:srgbClr val="0F0F3C"/>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70" name="Google Shape;70;p7"/>
          <p:cNvSpPr/>
          <p:nvPr/>
        </p:nvSpPr>
        <p:spPr>
          <a:xfrm>
            <a:off x="3688079" y="643127"/>
            <a:ext cx="4815839" cy="4814316"/>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71" name="Google Shape;71;p7"/>
          <p:cNvSpPr txBox="1"/>
          <p:nvPr/>
        </p:nvSpPr>
        <p:spPr>
          <a:xfrm>
            <a:off x="2685033" y="5462117"/>
            <a:ext cx="6823200" cy="428400"/>
          </a:xfrm>
          <a:prstGeom prst="rect">
            <a:avLst/>
          </a:prstGeom>
          <a:noFill/>
          <a:ln>
            <a:noFill/>
          </a:ln>
        </p:spPr>
        <p:txBody>
          <a:bodyPr spcFirstLastPara="1" wrap="square" lIns="0" tIns="12700" rIns="0" bIns="0" anchor="t" anchorCtr="0">
            <a:spAutoFit/>
          </a:bodyPr>
          <a:lstStyle/>
          <a:p>
            <a:pPr marL="12700" marR="0" lvl="0" indent="0" algn="ctr" rtl="0">
              <a:lnSpc>
                <a:spcPct val="100000"/>
              </a:lnSpc>
              <a:spcBef>
                <a:spcPts val="0"/>
              </a:spcBef>
              <a:spcAft>
                <a:spcPts val="0"/>
              </a:spcAft>
              <a:buClr>
                <a:srgbClr val="000000"/>
              </a:buClr>
              <a:buSzPts val="2700"/>
              <a:buFont typeface="Arial"/>
              <a:buNone/>
            </a:pPr>
            <a:r>
              <a:rPr lang="en-US" sz="2700" b="0" i="0" u="none" strike="noStrike" cap="none">
                <a:solidFill>
                  <a:srgbClr val="FFFFFF"/>
                </a:solidFill>
                <a:latin typeface="Arial"/>
                <a:ea typeface="Arial"/>
                <a:cs typeface="Arial"/>
                <a:sym typeface="Arial"/>
              </a:rPr>
              <a:t>"Potenciando el crecimiento colectivo"</a:t>
            </a:r>
            <a:endParaRPr sz="2700" b="0" i="0" u="none" strike="noStrike" cap="none">
              <a:solidFill>
                <a:srgbClr val="000000"/>
              </a:solidFill>
              <a:latin typeface="Arial"/>
              <a:ea typeface="Arial"/>
              <a:cs typeface="Arial"/>
              <a:sym typeface="Arial"/>
            </a:endParaRPr>
          </a:p>
        </p:txBody>
      </p:sp>
      <p:sp>
        <p:nvSpPr>
          <p:cNvPr id="72" name="Google Shape;72;p7"/>
          <p:cNvSpPr/>
          <p:nvPr/>
        </p:nvSpPr>
        <p:spPr>
          <a:xfrm>
            <a:off x="4238244" y="6249923"/>
            <a:ext cx="3715511" cy="45720"/>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nvGrpSpPr>
          <p:cNvPr id="73" name="Google Shape;73;p7"/>
          <p:cNvGrpSpPr/>
          <p:nvPr/>
        </p:nvGrpSpPr>
        <p:grpSpPr>
          <a:xfrm>
            <a:off x="0" y="0"/>
            <a:ext cx="2054351" cy="6857996"/>
            <a:chOff x="0" y="0"/>
            <a:chExt cx="2054351" cy="6857996"/>
          </a:xfrm>
        </p:grpSpPr>
        <p:sp>
          <p:nvSpPr>
            <p:cNvPr id="74" name="Google Shape;74;p7"/>
            <p:cNvSpPr/>
            <p:nvPr/>
          </p:nvSpPr>
          <p:spPr>
            <a:xfrm>
              <a:off x="0" y="0"/>
              <a:ext cx="2054351" cy="6857996"/>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75" name="Google Shape;75;p7"/>
            <p:cNvSpPr/>
            <p:nvPr/>
          </p:nvSpPr>
          <p:spPr>
            <a:xfrm>
              <a:off x="1418844" y="569976"/>
              <a:ext cx="236219" cy="236220"/>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76" name="Google Shape;76;p7"/>
            <p:cNvSpPr/>
            <p:nvPr/>
          </p:nvSpPr>
          <p:spPr>
            <a:xfrm>
              <a:off x="656843" y="3366515"/>
              <a:ext cx="236219" cy="236220"/>
            </a:xfrm>
            <a:prstGeom prst="rect">
              <a:avLst/>
            </a:prstGeom>
            <a:blipFill rotWithShape="1">
              <a:blip r:embed="rId7">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77" name="Google Shape;77;p7"/>
            <p:cNvSpPr/>
            <p:nvPr/>
          </p:nvSpPr>
          <p:spPr>
            <a:xfrm>
              <a:off x="1062228" y="5410200"/>
              <a:ext cx="236219" cy="236219"/>
            </a:xfrm>
            <a:prstGeom prst="rect">
              <a:avLst/>
            </a:prstGeom>
            <a:blipFill rotWithShape="1">
              <a:blip r:embed="rId8">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nvGrpSpPr>
          <p:cNvPr id="78" name="Google Shape;78;p7"/>
          <p:cNvGrpSpPr/>
          <p:nvPr/>
        </p:nvGrpSpPr>
        <p:grpSpPr>
          <a:xfrm>
            <a:off x="10003535" y="0"/>
            <a:ext cx="2188464" cy="6857998"/>
            <a:chOff x="10003535" y="0"/>
            <a:chExt cx="2188464" cy="6857998"/>
          </a:xfrm>
        </p:grpSpPr>
        <p:sp>
          <p:nvSpPr>
            <p:cNvPr id="79" name="Google Shape;79;p7"/>
            <p:cNvSpPr/>
            <p:nvPr/>
          </p:nvSpPr>
          <p:spPr>
            <a:xfrm>
              <a:off x="10003535" y="0"/>
              <a:ext cx="2188464" cy="6857998"/>
            </a:xfrm>
            <a:prstGeom prst="rect">
              <a:avLst/>
            </a:prstGeom>
            <a:blipFill rotWithShape="1">
              <a:blip r:embed="rId9">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80" name="Google Shape;80;p7"/>
            <p:cNvSpPr/>
            <p:nvPr/>
          </p:nvSpPr>
          <p:spPr>
            <a:xfrm>
              <a:off x="10003535" y="367284"/>
              <a:ext cx="234696" cy="236219"/>
            </a:xfrm>
            <a:prstGeom prst="rect">
              <a:avLst/>
            </a:prstGeom>
            <a:blipFill rotWithShape="1">
              <a:blip r:embed="rId10">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81" name="Google Shape;81;p7"/>
            <p:cNvSpPr/>
            <p:nvPr/>
          </p:nvSpPr>
          <p:spPr>
            <a:xfrm>
              <a:off x="10959083" y="3130295"/>
              <a:ext cx="236220" cy="236219"/>
            </a:xfrm>
            <a:prstGeom prst="rect">
              <a:avLst/>
            </a:prstGeom>
            <a:blipFill rotWithShape="1">
              <a:blip r:embed="rId11">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82" name="Google Shape;82;p7"/>
            <p:cNvSpPr/>
            <p:nvPr/>
          </p:nvSpPr>
          <p:spPr>
            <a:xfrm>
              <a:off x="10431779" y="6292596"/>
              <a:ext cx="236220" cy="236220"/>
            </a:xfrm>
            <a:prstGeom prst="rect">
              <a:avLst/>
            </a:prstGeom>
            <a:blipFill rotWithShape="1">
              <a:blip r:embed="rId12">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17"/>
          <p:cNvSpPr txBox="1">
            <a:spLocks noGrp="1"/>
          </p:cNvSpPr>
          <p:nvPr>
            <p:ph type="title" idx="4294967295"/>
          </p:nvPr>
        </p:nvSpPr>
        <p:spPr>
          <a:xfrm>
            <a:off x="2791575" y="205175"/>
            <a:ext cx="5991000" cy="520800"/>
          </a:xfrm>
          <a:prstGeom prst="rect">
            <a:avLst/>
          </a:prstGeom>
          <a:noFill/>
          <a:ln>
            <a:noFill/>
          </a:ln>
        </p:spPr>
        <p:txBody>
          <a:bodyPr spcFirstLastPara="1" wrap="square" lIns="0" tIns="12700" rIns="0" bIns="0" anchor="t" anchorCtr="0">
            <a:spAutoFit/>
          </a:bodyPr>
          <a:lstStyle/>
          <a:p>
            <a:pPr marL="12700" lvl="0" indent="0" algn="ctr" rtl="0">
              <a:lnSpc>
                <a:spcPct val="100000"/>
              </a:lnSpc>
              <a:spcBef>
                <a:spcPts val="0"/>
              </a:spcBef>
              <a:spcAft>
                <a:spcPts val="0"/>
              </a:spcAft>
              <a:buSzPts val="1400"/>
              <a:buNone/>
            </a:pPr>
            <a:r>
              <a:rPr lang="en-US" sz="3300">
                <a:solidFill>
                  <a:srgbClr val="001F5F"/>
                </a:solidFill>
              </a:rPr>
              <a:t>RandomForestClassifier</a:t>
            </a:r>
            <a:endParaRPr sz="3300"/>
          </a:p>
        </p:txBody>
      </p:sp>
      <p:sp>
        <p:nvSpPr>
          <p:cNvPr id="162" name="Google Shape;162;p17"/>
          <p:cNvSpPr/>
          <p:nvPr/>
        </p:nvSpPr>
        <p:spPr>
          <a:xfrm>
            <a:off x="2237925" y="867850"/>
            <a:ext cx="7098300" cy="105000"/>
          </a:xfrm>
          <a:prstGeom prst="rect">
            <a:avLst/>
          </a:prstGeom>
          <a:solidFill>
            <a:srgbClr val="001F5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highlight>
                <a:schemeClr val="dk2"/>
              </a:highlight>
              <a:latin typeface="Arial"/>
              <a:ea typeface="Arial"/>
              <a:cs typeface="Arial"/>
              <a:sym typeface="Arial"/>
            </a:endParaRPr>
          </a:p>
        </p:txBody>
      </p:sp>
      <p:sp>
        <p:nvSpPr>
          <p:cNvPr id="163" name="Google Shape;163;p17"/>
          <p:cNvSpPr txBox="1"/>
          <p:nvPr/>
        </p:nvSpPr>
        <p:spPr>
          <a:xfrm>
            <a:off x="1723850" y="1282238"/>
            <a:ext cx="3817800" cy="23703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Font typeface="Calibri"/>
              <a:buChar char="●"/>
            </a:pPr>
            <a:r>
              <a:rPr lang="en-US">
                <a:latin typeface="Calibri"/>
                <a:ea typeface="Calibri"/>
                <a:cs typeface="Calibri"/>
                <a:sym typeface="Calibri"/>
              </a:rPr>
              <a:t>Tipo de algoritmo de clasificación supervisado de Machine Learning, basado en árboles de decisión.</a:t>
            </a:r>
            <a:endParaRPr sz="1200">
              <a:solidFill>
                <a:schemeClr val="lt1"/>
              </a:solidFill>
              <a:highlight>
                <a:srgbClr val="FFFFFF"/>
              </a:highlight>
            </a:endParaRPr>
          </a:p>
          <a:p>
            <a:pPr marL="457200" lvl="0" indent="-317500" algn="l" rtl="0">
              <a:spcBef>
                <a:spcPts val="0"/>
              </a:spcBef>
              <a:spcAft>
                <a:spcPts val="0"/>
              </a:spcAft>
              <a:buClr>
                <a:schemeClr val="dk1"/>
              </a:buClr>
              <a:buSzPts val="1400"/>
              <a:buFont typeface="Calibri"/>
              <a:buChar char="●"/>
            </a:pPr>
            <a:r>
              <a:rPr lang="en-US" sz="1200">
                <a:solidFill>
                  <a:schemeClr val="dk1"/>
                </a:solidFill>
                <a:highlight>
                  <a:schemeClr val="lt1"/>
                </a:highlight>
                <a:latin typeface="Roboto"/>
                <a:ea typeface="Roboto"/>
                <a:cs typeface="Roboto"/>
                <a:sym typeface="Roboto"/>
              </a:rPr>
              <a:t>Cada árbol en el conjunto se entrena con una muestra aleatoria de datos y utiliza un subconjunto aleatorio de características para tomar decisiones</a:t>
            </a:r>
            <a:r>
              <a:rPr lang="en-US" sz="1200">
                <a:solidFill>
                  <a:schemeClr val="dk1"/>
                </a:solidFill>
                <a:highlight>
                  <a:schemeClr val="lt1"/>
                </a:highlight>
              </a:rPr>
              <a:t>.</a:t>
            </a:r>
            <a:endParaRPr sz="1200">
              <a:solidFill>
                <a:schemeClr val="dk1"/>
              </a:solidFill>
              <a:highlight>
                <a:schemeClr val="lt1"/>
              </a:highlight>
            </a:endParaRPr>
          </a:p>
          <a:p>
            <a:pPr marL="457200" lvl="0" indent="-317500" algn="l" rtl="0">
              <a:spcBef>
                <a:spcPts val="0"/>
              </a:spcBef>
              <a:spcAft>
                <a:spcPts val="0"/>
              </a:spcAft>
              <a:buClr>
                <a:schemeClr val="dk1"/>
              </a:buClr>
              <a:buSzPts val="1400"/>
              <a:buFont typeface="Calibri"/>
              <a:buChar char="●"/>
            </a:pPr>
            <a:r>
              <a:rPr lang="en-US" sz="1200">
                <a:solidFill>
                  <a:schemeClr val="dk1"/>
                </a:solidFill>
                <a:highlight>
                  <a:schemeClr val="lt1"/>
                </a:highlight>
                <a:latin typeface="Roboto"/>
                <a:ea typeface="Roboto"/>
                <a:cs typeface="Roboto"/>
                <a:sym typeface="Roboto"/>
              </a:rPr>
              <a:t>El resultado final se determina mediante votación o promedio de las decisiones individuales de los árboles</a:t>
            </a:r>
            <a:endParaRPr sz="1200">
              <a:solidFill>
                <a:srgbClr val="161616"/>
              </a:solidFill>
              <a:highlight>
                <a:srgbClr val="FFFFFF"/>
              </a:highlight>
            </a:endParaRPr>
          </a:p>
          <a:p>
            <a:pPr marL="457200" lvl="0" indent="0" algn="l" rtl="0">
              <a:spcBef>
                <a:spcPts val="0"/>
              </a:spcBef>
              <a:spcAft>
                <a:spcPts val="0"/>
              </a:spcAft>
              <a:buNone/>
            </a:pPr>
            <a:endParaRPr sz="1200">
              <a:solidFill>
                <a:srgbClr val="161616"/>
              </a:solidFill>
              <a:highlight>
                <a:srgbClr val="FFFFFF"/>
              </a:highlight>
            </a:endParaRPr>
          </a:p>
        </p:txBody>
      </p:sp>
      <p:pic>
        <p:nvPicPr>
          <p:cNvPr id="164" name="Google Shape;164;p17"/>
          <p:cNvPicPr preferRelativeResize="0"/>
          <p:nvPr/>
        </p:nvPicPr>
        <p:blipFill>
          <a:blip r:embed="rId3">
            <a:alphaModFix/>
          </a:blip>
          <a:stretch>
            <a:fillRect/>
          </a:stretch>
        </p:blipFill>
        <p:spPr>
          <a:xfrm>
            <a:off x="5877625" y="1282250"/>
            <a:ext cx="3652450" cy="2183000"/>
          </a:xfrm>
          <a:prstGeom prst="rect">
            <a:avLst/>
          </a:prstGeom>
          <a:noFill/>
          <a:ln>
            <a:noFill/>
          </a:ln>
        </p:spPr>
      </p:pic>
      <p:pic>
        <p:nvPicPr>
          <p:cNvPr id="165" name="Google Shape;165;p17"/>
          <p:cNvPicPr preferRelativeResize="0"/>
          <p:nvPr/>
        </p:nvPicPr>
        <p:blipFill>
          <a:blip r:embed="rId4">
            <a:alphaModFix/>
          </a:blip>
          <a:stretch>
            <a:fillRect/>
          </a:stretch>
        </p:blipFill>
        <p:spPr>
          <a:xfrm>
            <a:off x="5877625" y="3845725"/>
            <a:ext cx="3515200" cy="2267100"/>
          </a:xfrm>
          <a:prstGeom prst="rect">
            <a:avLst/>
          </a:prstGeom>
          <a:noFill/>
          <a:ln>
            <a:noFill/>
          </a:ln>
        </p:spPr>
      </p:pic>
      <p:pic>
        <p:nvPicPr>
          <p:cNvPr id="166" name="Google Shape;166;p17"/>
          <p:cNvPicPr preferRelativeResize="0"/>
          <p:nvPr/>
        </p:nvPicPr>
        <p:blipFill rotWithShape="1">
          <a:blip r:embed="rId5">
            <a:alphaModFix/>
          </a:blip>
          <a:srcRect l="1449" r="-1450"/>
          <a:stretch/>
        </p:blipFill>
        <p:spPr>
          <a:xfrm>
            <a:off x="2029675" y="3742525"/>
            <a:ext cx="3464925" cy="22375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18"/>
          <p:cNvSpPr/>
          <p:nvPr/>
        </p:nvSpPr>
        <p:spPr>
          <a:xfrm>
            <a:off x="4880109" y="6013234"/>
            <a:ext cx="2431800" cy="6414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72" name="Google Shape;172;p18"/>
          <p:cNvSpPr txBox="1">
            <a:spLocks noGrp="1"/>
          </p:cNvSpPr>
          <p:nvPr>
            <p:ph type="title"/>
          </p:nvPr>
        </p:nvSpPr>
        <p:spPr>
          <a:xfrm>
            <a:off x="2654425" y="334775"/>
            <a:ext cx="6783300" cy="751800"/>
          </a:xfrm>
          <a:prstGeom prst="rect">
            <a:avLst/>
          </a:prstGeom>
          <a:noFill/>
          <a:ln>
            <a:noFill/>
          </a:ln>
        </p:spPr>
        <p:txBody>
          <a:bodyPr spcFirstLastPara="1" wrap="square" lIns="0" tIns="12700" rIns="0" bIns="0" anchor="t" anchorCtr="0">
            <a:spAutoFit/>
          </a:bodyPr>
          <a:lstStyle/>
          <a:p>
            <a:pPr marL="12700" lvl="0" indent="0" algn="ctr" rtl="0">
              <a:lnSpc>
                <a:spcPct val="100000"/>
              </a:lnSpc>
              <a:spcBef>
                <a:spcPts val="0"/>
              </a:spcBef>
              <a:spcAft>
                <a:spcPts val="0"/>
              </a:spcAft>
              <a:buSzPts val="1400"/>
              <a:buNone/>
            </a:pPr>
            <a:r>
              <a:rPr lang="en-US" sz="4800">
                <a:solidFill>
                  <a:srgbClr val="001F5F"/>
                </a:solidFill>
              </a:rPr>
              <a:t>RandomForestClassifier</a:t>
            </a:r>
            <a:endParaRPr sz="4800"/>
          </a:p>
        </p:txBody>
      </p:sp>
      <p:sp>
        <p:nvSpPr>
          <p:cNvPr id="173" name="Google Shape;173;p18"/>
          <p:cNvSpPr/>
          <p:nvPr/>
        </p:nvSpPr>
        <p:spPr>
          <a:xfrm>
            <a:off x="2546850" y="1174350"/>
            <a:ext cx="7098300" cy="105000"/>
          </a:xfrm>
          <a:prstGeom prst="rect">
            <a:avLst/>
          </a:prstGeom>
          <a:solidFill>
            <a:srgbClr val="001F5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highlight>
                <a:schemeClr val="dk2"/>
              </a:highlight>
              <a:latin typeface="Arial"/>
              <a:ea typeface="Arial"/>
              <a:cs typeface="Arial"/>
              <a:sym typeface="Arial"/>
            </a:endParaRPr>
          </a:p>
        </p:txBody>
      </p:sp>
      <p:graphicFrame>
        <p:nvGraphicFramePr>
          <p:cNvPr id="174" name="Google Shape;174;p18"/>
          <p:cNvGraphicFramePr/>
          <p:nvPr/>
        </p:nvGraphicFramePr>
        <p:xfrm>
          <a:off x="952500" y="2082225"/>
          <a:ext cx="10287000" cy="1965675"/>
        </p:xfrm>
        <a:graphic>
          <a:graphicData uri="http://schemas.openxmlformats.org/drawingml/2006/table">
            <a:tbl>
              <a:tblPr>
                <a:noFill/>
                <a:tableStyleId>{1272E60A-2801-45DC-BD53-25139C34E727}</a:tableStyleId>
              </a:tblPr>
              <a:tblGrid>
                <a:gridCol w="5143500">
                  <a:extLst>
                    <a:ext uri="{9D8B030D-6E8A-4147-A177-3AD203B41FA5}">
                      <a16:colId xmlns:a16="http://schemas.microsoft.com/office/drawing/2014/main" val="20000"/>
                    </a:ext>
                  </a:extLst>
                </a:gridCol>
                <a:gridCol w="5143500">
                  <a:extLst>
                    <a:ext uri="{9D8B030D-6E8A-4147-A177-3AD203B41FA5}">
                      <a16:colId xmlns:a16="http://schemas.microsoft.com/office/drawing/2014/main" val="20001"/>
                    </a:ext>
                  </a:extLst>
                </a:gridCol>
              </a:tblGrid>
              <a:tr h="731425">
                <a:tc>
                  <a:txBody>
                    <a:bodyPr/>
                    <a:lstStyle/>
                    <a:p>
                      <a:pPr marL="0" lvl="0" indent="0" algn="l" rtl="0">
                        <a:spcBef>
                          <a:spcPts val="0"/>
                        </a:spcBef>
                        <a:spcAft>
                          <a:spcPts val="0"/>
                        </a:spcAft>
                        <a:buNone/>
                      </a:pPr>
                      <a:r>
                        <a:rPr lang="en-US" sz="2000" b="1"/>
                        <a:t>Ventajas</a:t>
                      </a:r>
                      <a:endParaRPr sz="2000" b="1"/>
                    </a:p>
                  </a:txBody>
                  <a:tcPr marL="91425" marR="91425" marT="91425" marB="91425"/>
                </a:tc>
                <a:tc>
                  <a:txBody>
                    <a:bodyPr/>
                    <a:lstStyle/>
                    <a:p>
                      <a:pPr marL="0" lvl="0" indent="0" algn="l" rtl="0">
                        <a:spcBef>
                          <a:spcPts val="0"/>
                        </a:spcBef>
                        <a:spcAft>
                          <a:spcPts val="0"/>
                        </a:spcAft>
                        <a:buNone/>
                      </a:pPr>
                      <a:r>
                        <a:rPr lang="en-US" sz="2000" b="1"/>
                        <a:t>Desventajas</a:t>
                      </a:r>
                      <a:endParaRPr sz="2000" b="1"/>
                    </a:p>
                  </a:txBody>
                  <a:tcPr marL="91425" marR="91425" marT="91425" marB="91425"/>
                </a:tc>
                <a:extLst>
                  <a:ext uri="{0D108BD9-81ED-4DB2-BD59-A6C34878D82A}">
                    <a16:rowId xmlns:a16="http://schemas.microsoft.com/office/drawing/2014/main" val="10000"/>
                  </a:ext>
                </a:extLst>
              </a:tr>
              <a:tr h="1234250">
                <a:tc>
                  <a:txBody>
                    <a:bodyPr/>
                    <a:lstStyle/>
                    <a:p>
                      <a:pPr marL="457200" lvl="0" indent="-330200" algn="l" rtl="0">
                        <a:spcBef>
                          <a:spcPts val="0"/>
                        </a:spcBef>
                        <a:spcAft>
                          <a:spcPts val="0"/>
                        </a:spcAft>
                        <a:buSzPts val="1600"/>
                        <a:buChar char="●"/>
                      </a:pPr>
                      <a:r>
                        <a:rPr lang="en-US" sz="1600"/>
                        <a:t>Precisión en la clasificación</a:t>
                      </a:r>
                      <a:endParaRPr sz="1600"/>
                    </a:p>
                    <a:p>
                      <a:pPr marL="457200" lvl="0" indent="-330200" algn="l" rtl="0">
                        <a:spcBef>
                          <a:spcPts val="0"/>
                        </a:spcBef>
                        <a:spcAft>
                          <a:spcPts val="0"/>
                        </a:spcAft>
                        <a:buSzPts val="1600"/>
                        <a:buChar char="●"/>
                      </a:pPr>
                      <a:r>
                        <a:rPr lang="en-US" sz="1600"/>
                        <a:t>Resistente al sobreajuste</a:t>
                      </a:r>
                      <a:endParaRPr sz="1600"/>
                    </a:p>
                    <a:p>
                      <a:pPr marL="457200" lvl="0" indent="-330200" algn="l" rtl="0">
                        <a:spcBef>
                          <a:spcPts val="0"/>
                        </a:spcBef>
                        <a:spcAft>
                          <a:spcPts val="0"/>
                        </a:spcAft>
                        <a:buSzPts val="1600"/>
                        <a:buChar char="●"/>
                      </a:pPr>
                      <a:r>
                        <a:rPr lang="en-US" sz="1600"/>
                        <a:t>Manejo de datos faltantes y valores atípicos</a:t>
                      </a:r>
                      <a:endParaRPr sz="1600"/>
                    </a:p>
                    <a:p>
                      <a:pPr marL="457200" lvl="0" indent="-330200" algn="l" rtl="0">
                        <a:spcBef>
                          <a:spcPts val="0"/>
                        </a:spcBef>
                        <a:spcAft>
                          <a:spcPts val="0"/>
                        </a:spcAft>
                        <a:buSzPts val="1600"/>
                        <a:buChar char="●"/>
                      </a:pPr>
                      <a:r>
                        <a:rPr lang="en-US" sz="1600"/>
                        <a:t>Detección de características importantes  </a:t>
                      </a:r>
                      <a:endParaRPr sz="1600"/>
                    </a:p>
                  </a:txBody>
                  <a:tcPr marL="91425" marR="91425" marT="91425" marB="91425"/>
                </a:tc>
                <a:tc>
                  <a:txBody>
                    <a:bodyPr/>
                    <a:lstStyle/>
                    <a:p>
                      <a:pPr marL="457200" lvl="0" indent="-330200" algn="l" rtl="0">
                        <a:spcBef>
                          <a:spcPts val="0"/>
                        </a:spcBef>
                        <a:spcAft>
                          <a:spcPts val="0"/>
                        </a:spcAft>
                        <a:buSzPts val="1600"/>
                        <a:buChar char="●"/>
                      </a:pPr>
                      <a:r>
                        <a:rPr lang="en-US" sz="1600"/>
                        <a:t>Interpretación compleja</a:t>
                      </a:r>
                      <a:endParaRPr sz="1600"/>
                    </a:p>
                    <a:p>
                      <a:pPr marL="457200" lvl="0" indent="-330200" algn="l" rtl="0">
                        <a:spcBef>
                          <a:spcPts val="0"/>
                        </a:spcBef>
                        <a:spcAft>
                          <a:spcPts val="0"/>
                        </a:spcAft>
                        <a:buSzPts val="1600"/>
                        <a:buChar char="●"/>
                      </a:pPr>
                      <a:r>
                        <a:rPr lang="en-US" sz="1600"/>
                        <a:t>Mayor tiempo de entrenamiento y predicción</a:t>
                      </a:r>
                      <a:endParaRPr sz="1600"/>
                    </a:p>
                    <a:p>
                      <a:pPr marL="457200" lvl="0" indent="-330200" algn="l" rtl="0">
                        <a:spcBef>
                          <a:spcPts val="0"/>
                        </a:spcBef>
                        <a:spcAft>
                          <a:spcPts val="0"/>
                        </a:spcAft>
                        <a:buSzPts val="1600"/>
                        <a:buChar char="●"/>
                      </a:pPr>
                      <a:r>
                        <a:rPr lang="en-US" sz="1600"/>
                        <a:t>Demanda más memoria</a:t>
                      </a:r>
                      <a:endParaRPr sz="1600"/>
                    </a:p>
                  </a:txBody>
                  <a:tcPr marL="91425" marR="91425" marT="91425" marB="91425"/>
                </a:tc>
                <a:extLst>
                  <a:ext uri="{0D108BD9-81ED-4DB2-BD59-A6C34878D82A}">
                    <a16:rowId xmlns:a16="http://schemas.microsoft.com/office/drawing/2014/main" val="10001"/>
                  </a:ext>
                </a:extLst>
              </a:tr>
            </a:tbl>
          </a:graphicData>
        </a:graphic>
      </p:graphicFrame>
      <p:pic>
        <p:nvPicPr>
          <p:cNvPr id="175" name="Google Shape;175;p18"/>
          <p:cNvPicPr preferRelativeResize="0"/>
          <p:nvPr/>
        </p:nvPicPr>
        <p:blipFill rotWithShape="1">
          <a:blip r:embed="rId4">
            <a:alphaModFix/>
          </a:blip>
          <a:srcRect b="9436"/>
          <a:stretch/>
        </p:blipFill>
        <p:spPr>
          <a:xfrm>
            <a:off x="4622088" y="4367049"/>
            <a:ext cx="2847975" cy="14492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19"/>
          <p:cNvSpPr/>
          <p:nvPr/>
        </p:nvSpPr>
        <p:spPr>
          <a:xfrm>
            <a:off x="4880109" y="6013234"/>
            <a:ext cx="2431800" cy="6414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81" name="Google Shape;181;p19"/>
          <p:cNvSpPr txBox="1">
            <a:spLocks noGrp="1"/>
          </p:cNvSpPr>
          <p:nvPr>
            <p:ph type="title"/>
          </p:nvPr>
        </p:nvSpPr>
        <p:spPr>
          <a:xfrm>
            <a:off x="2654425" y="334775"/>
            <a:ext cx="6783300" cy="751800"/>
          </a:xfrm>
          <a:prstGeom prst="rect">
            <a:avLst/>
          </a:prstGeom>
          <a:noFill/>
          <a:ln>
            <a:noFill/>
          </a:ln>
        </p:spPr>
        <p:txBody>
          <a:bodyPr spcFirstLastPara="1" wrap="square" lIns="0" tIns="12700" rIns="0" bIns="0" anchor="t" anchorCtr="0">
            <a:spAutoFit/>
          </a:bodyPr>
          <a:lstStyle/>
          <a:p>
            <a:pPr marL="12700" lvl="0" indent="0" algn="ctr" rtl="0">
              <a:lnSpc>
                <a:spcPct val="100000"/>
              </a:lnSpc>
              <a:spcBef>
                <a:spcPts val="0"/>
              </a:spcBef>
              <a:spcAft>
                <a:spcPts val="0"/>
              </a:spcAft>
              <a:buSzPts val="1400"/>
              <a:buNone/>
            </a:pPr>
            <a:r>
              <a:rPr lang="en-US" sz="4800">
                <a:solidFill>
                  <a:srgbClr val="001F5F"/>
                </a:solidFill>
              </a:rPr>
              <a:t>XGB Classifier</a:t>
            </a:r>
            <a:endParaRPr sz="4800"/>
          </a:p>
        </p:txBody>
      </p:sp>
      <p:sp>
        <p:nvSpPr>
          <p:cNvPr id="182" name="Google Shape;182;p19"/>
          <p:cNvSpPr/>
          <p:nvPr/>
        </p:nvSpPr>
        <p:spPr>
          <a:xfrm>
            <a:off x="2546850" y="1174350"/>
            <a:ext cx="7098300" cy="105000"/>
          </a:xfrm>
          <a:prstGeom prst="rect">
            <a:avLst/>
          </a:prstGeom>
          <a:solidFill>
            <a:srgbClr val="001F5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highlight>
                <a:schemeClr val="dk2"/>
              </a:highlight>
              <a:latin typeface="Arial"/>
              <a:ea typeface="Arial"/>
              <a:cs typeface="Arial"/>
              <a:sym typeface="Arial"/>
            </a:endParaRPr>
          </a:p>
        </p:txBody>
      </p:sp>
      <p:sp>
        <p:nvSpPr>
          <p:cNvPr id="183" name="Google Shape;183;p19"/>
          <p:cNvSpPr txBox="1"/>
          <p:nvPr/>
        </p:nvSpPr>
        <p:spPr>
          <a:xfrm>
            <a:off x="2273950" y="1699550"/>
            <a:ext cx="7163700" cy="1442100"/>
          </a:xfrm>
          <a:prstGeom prst="rect">
            <a:avLst/>
          </a:prstGeom>
          <a:noFill/>
          <a:ln>
            <a:noFill/>
          </a:ln>
        </p:spPr>
        <p:txBody>
          <a:bodyPr spcFirstLastPara="1" wrap="square" lIns="91425" tIns="91425" rIns="91425" bIns="91425" anchor="t" anchorCtr="0">
            <a:spAutoFit/>
          </a:bodyPr>
          <a:lstStyle/>
          <a:p>
            <a:pPr marL="457200" lvl="0" indent="-304800" algn="l" rtl="0">
              <a:lnSpc>
                <a:spcPct val="115000"/>
              </a:lnSpc>
              <a:spcBef>
                <a:spcPts val="1500"/>
              </a:spcBef>
              <a:spcAft>
                <a:spcPts val="0"/>
              </a:spcAft>
              <a:buClr>
                <a:schemeClr val="dk1"/>
              </a:buClr>
              <a:buSzPts val="1200"/>
              <a:buFont typeface="Roboto"/>
              <a:buChar char="●"/>
            </a:pPr>
            <a:r>
              <a:rPr lang="en-US" sz="1200">
                <a:solidFill>
                  <a:schemeClr val="dk1"/>
                </a:solidFill>
                <a:highlight>
                  <a:schemeClr val="lt1"/>
                </a:highlight>
                <a:latin typeface="Roboto"/>
                <a:ea typeface="Roboto"/>
                <a:cs typeface="Roboto"/>
                <a:sym typeface="Roboto"/>
              </a:rPr>
              <a:t>XGBClassifier es un modelo de clasificación supervisada basado en el algoritmo de Boosting llamado XGBoost.</a:t>
            </a:r>
            <a:endParaRPr sz="1200">
              <a:solidFill>
                <a:schemeClr val="dk1"/>
              </a:solidFill>
              <a:highlight>
                <a:schemeClr val="lt1"/>
              </a:highlight>
              <a:latin typeface="Roboto"/>
              <a:ea typeface="Roboto"/>
              <a:cs typeface="Roboto"/>
              <a:sym typeface="Roboto"/>
            </a:endParaRPr>
          </a:p>
          <a:p>
            <a:pPr marL="457200" lvl="0" indent="-304800" algn="l" rtl="0">
              <a:lnSpc>
                <a:spcPct val="115000"/>
              </a:lnSpc>
              <a:spcBef>
                <a:spcPts val="0"/>
              </a:spcBef>
              <a:spcAft>
                <a:spcPts val="0"/>
              </a:spcAft>
              <a:buClr>
                <a:schemeClr val="dk1"/>
              </a:buClr>
              <a:buSzPts val="1200"/>
              <a:buFont typeface="Roboto"/>
              <a:buChar char="●"/>
            </a:pPr>
            <a:r>
              <a:rPr lang="en-US" sz="1200">
                <a:solidFill>
                  <a:schemeClr val="dk1"/>
                </a:solidFill>
                <a:highlight>
                  <a:schemeClr val="lt1"/>
                </a:highlight>
                <a:latin typeface="Roboto"/>
                <a:ea typeface="Roboto"/>
                <a:cs typeface="Roboto"/>
                <a:sym typeface="Roboto"/>
              </a:rPr>
              <a:t>Utiliza múltiples árboles de decisión secuenciales para realizar la clasificación.</a:t>
            </a:r>
            <a:endParaRPr sz="1200">
              <a:solidFill>
                <a:schemeClr val="dk1"/>
              </a:solidFill>
              <a:highlight>
                <a:schemeClr val="lt1"/>
              </a:highlight>
              <a:latin typeface="Roboto"/>
              <a:ea typeface="Roboto"/>
              <a:cs typeface="Roboto"/>
              <a:sym typeface="Roboto"/>
            </a:endParaRPr>
          </a:p>
          <a:p>
            <a:pPr marL="457200" lvl="0" indent="-304800" algn="l" rtl="0">
              <a:lnSpc>
                <a:spcPct val="115000"/>
              </a:lnSpc>
              <a:spcBef>
                <a:spcPts val="0"/>
              </a:spcBef>
              <a:spcAft>
                <a:spcPts val="0"/>
              </a:spcAft>
              <a:buClr>
                <a:schemeClr val="dk1"/>
              </a:buClr>
              <a:buSzPts val="1200"/>
              <a:buFont typeface="Roboto"/>
              <a:buChar char="●"/>
            </a:pPr>
            <a:r>
              <a:rPr lang="en-US" sz="1200">
                <a:solidFill>
                  <a:schemeClr val="dk1"/>
                </a:solidFill>
                <a:highlight>
                  <a:schemeClr val="lt1"/>
                </a:highlight>
                <a:latin typeface="Roboto"/>
                <a:ea typeface="Roboto"/>
                <a:cs typeface="Roboto"/>
                <a:sym typeface="Roboto"/>
              </a:rPr>
              <a:t>El modelo realiza ajustes en cada iteración para mejorar el rendimiento y la precisión.</a:t>
            </a:r>
            <a:endParaRPr sz="1200">
              <a:solidFill>
                <a:schemeClr val="dk1"/>
              </a:solidFill>
              <a:highlight>
                <a:schemeClr val="lt1"/>
              </a:highlight>
              <a:latin typeface="Roboto"/>
              <a:ea typeface="Roboto"/>
              <a:cs typeface="Roboto"/>
              <a:sym typeface="Roboto"/>
            </a:endParaRPr>
          </a:p>
          <a:p>
            <a:pPr marL="457200" lvl="0" indent="0" algn="l" rtl="0">
              <a:spcBef>
                <a:spcPts val="1500"/>
              </a:spcBef>
              <a:spcAft>
                <a:spcPts val="0"/>
              </a:spcAft>
              <a:buNone/>
            </a:pPr>
            <a:endParaRPr>
              <a:latin typeface="Calibri"/>
              <a:ea typeface="Calibri"/>
              <a:cs typeface="Calibri"/>
              <a:sym typeface="Calibri"/>
            </a:endParaRPr>
          </a:p>
        </p:txBody>
      </p:sp>
      <p:pic>
        <p:nvPicPr>
          <p:cNvPr id="184" name="Google Shape;184;p19"/>
          <p:cNvPicPr preferRelativeResize="0"/>
          <p:nvPr/>
        </p:nvPicPr>
        <p:blipFill>
          <a:blip r:embed="rId4">
            <a:alphaModFix/>
          </a:blip>
          <a:stretch>
            <a:fillRect/>
          </a:stretch>
        </p:blipFill>
        <p:spPr>
          <a:xfrm>
            <a:off x="3584313" y="2942875"/>
            <a:ext cx="4542980" cy="256678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20"/>
          <p:cNvSpPr/>
          <p:nvPr/>
        </p:nvSpPr>
        <p:spPr>
          <a:xfrm>
            <a:off x="4880109" y="6013234"/>
            <a:ext cx="2431800" cy="6414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90" name="Google Shape;190;p20"/>
          <p:cNvSpPr txBox="1">
            <a:spLocks noGrp="1"/>
          </p:cNvSpPr>
          <p:nvPr>
            <p:ph type="title"/>
          </p:nvPr>
        </p:nvSpPr>
        <p:spPr>
          <a:xfrm>
            <a:off x="2654425" y="334775"/>
            <a:ext cx="6783300" cy="751800"/>
          </a:xfrm>
          <a:prstGeom prst="rect">
            <a:avLst/>
          </a:prstGeom>
          <a:noFill/>
          <a:ln>
            <a:noFill/>
          </a:ln>
        </p:spPr>
        <p:txBody>
          <a:bodyPr spcFirstLastPara="1" wrap="square" lIns="0" tIns="12700" rIns="0" bIns="0" anchor="t" anchorCtr="0">
            <a:spAutoFit/>
          </a:bodyPr>
          <a:lstStyle/>
          <a:p>
            <a:pPr marL="12700" lvl="0" indent="0" algn="ctr" rtl="0">
              <a:lnSpc>
                <a:spcPct val="100000"/>
              </a:lnSpc>
              <a:spcBef>
                <a:spcPts val="0"/>
              </a:spcBef>
              <a:spcAft>
                <a:spcPts val="0"/>
              </a:spcAft>
              <a:buSzPts val="1400"/>
              <a:buNone/>
            </a:pPr>
            <a:r>
              <a:rPr lang="en-US" sz="4800">
                <a:solidFill>
                  <a:srgbClr val="001F5F"/>
                </a:solidFill>
              </a:rPr>
              <a:t>XGB Classifier</a:t>
            </a:r>
            <a:endParaRPr sz="4800"/>
          </a:p>
        </p:txBody>
      </p:sp>
      <p:sp>
        <p:nvSpPr>
          <p:cNvPr id="191" name="Google Shape;191;p20"/>
          <p:cNvSpPr/>
          <p:nvPr/>
        </p:nvSpPr>
        <p:spPr>
          <a:xfrm>
            <a:off x="2546850" y="1174350"/>
            <a:ext cx="7098300" cy="105000"/>
          </a:xfrm>
          <a:prstGeom prst="rect">
            <a:avLst/>
          </a:prstGeom>
          <a:solidFill>
            <a:srgbClr val="001F5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highlight>
                <a:schemeClr val="dk2"/>
              </a:highlight>
              <a:latin typeface="Arial"/>
              <a:ea typeface="Arial"/>
              <a:cs typeface="Arial"/>
              <a:sym typeface="Arial"/>
            </a:endParaRPr>
          </a:p>
        </p:txBody>
      </p:sp>
      <p:graphicFrame>
        <p:nvGraphicFramePr>
          <p:cNvPr id="192" name="Google Shape;192;p20"/>
          <p:cNvGraphicFramePr/>
          <p:nvPr/>
        </p:nvGraphicFramePr>
        <p:xfrm>
          <a:off x="952500" y="2082225"/>
          <a:ext cx="10287000" cy="1965675"/>
        </p:xfrm>
        <a:graphic>
          <a:graphicData uri="http://schemas.openxmlformats.org/drawingml/2006/table">
            <a:tbl>
              <a:tblPr>
                <a:noFill/>
                <a:tableStyleId>{1272E60A-2801-45DC-BD53-25139C34E727}</a:tableStyleId>
              </a:tblPr>
              <a:tblGrid>
                <a:gridCol w="5143500">
                  <a:extLst>
                    <a:ext uri="{9D8B030D-6E8A-4147-A177-3AD203B41FA5}">
                      <a16:colId xmlns:a16="http://schemas.microsoft.com/office/drawing/2014/main" val="20000"/>
                    </a:ext>
                  </a:extLst>
                </a:gridCol>
                <a:gridCol w="5143500">
                  <a:extLst>
                    <a:ext uri="{9D8B030D-6E8A-4147-A177-3AD203B41FA5}">
                      <a16:colId xmlns:a16="http://schemas.microsoft.com/office/drawing/2014/main" val="20001"/>
                    </a:ext>
                  </a:extLst>
                </a:gridCol>
              </a:tblGrid>
              <a:tr h="731425">
                <a:tc>
                  <a:txBody>
                    <a:bodyPr/>
                    <a:lstStyle/>
                    <a:p>
                      <a:pPr marL="0" lvl="0" indent="0" algn="l" rtl="0">
                        <a:spcBef>
                          <a:spcPts val="0"/>
                        </a:spcBef>
                        <a:spcAft>
                          <a:spcPts val="0"/>
                        </a:spcAft>
                        <a:buNone/>
                      </a:pPr>
                      <a:r>
                        <a:rPr lang="en-US" sz="2000" b="1"/>
                        <a:t>Ventajas</a:t>
                      </a:r>
                      <a:endParaRPr sz="2000" b="1"/>
                    </a:p>
                  </a:txBody>
                  <a:tcPr marL="91425" marR="91425" marT="91425" marB="91425"/>
                </a:tc>
                <a:tc>
                  <a:txBody>
                    <a:bodyPr/>
                    <a:lstStyle/>
                    <a:p>
                      <a:pPr marL="0" lvl="0" indent="0" algn="l" rtl="0">
                        <a:spcBef>
                          <a:spcPts val="0"/>
                        </a:spcBef>
                        <a:spcAft>
                          <a:spcPts val="0"/>
                        </a:spcAft>
                        <a:buNone/>
                      </a:pPr>
                      <a:r>
                        <a:rPr lang="en-US" sz="2000" b="1"/>
                        <a:t>Desventajas</a:t>
                      </a:r>
                      <a:endParaRPr sz="2000" b="1"/>
                    </a:p>
                  </a:txBody>
                  <a:tcPr marL="91425" marR="91425" marT="91425" marB="91425"/>
                </a:tc>
                <a:extLst>
                  <a:ext uri="{0D108BD9-81ED-4DB2-BD59-A6C34878D82A}">
                    <a16:rowId xmlns:a16="http://schemas.microsoft.com/office/drawing/2014/main" val="10000"/>
                  </a:ext>
                </a:extLst>
              </a:tr>
              <a:tr h="1234250">
                <a:tc>
                  <a:txBody>
                    <a:bodyPr/>
                    <a:lstStyle/>
                    <a:p>
                      <a:pPr marL="457200" lvl="0" indent="-330200" algn="l" rtl="0">
                        <a:spcBef>
                          <a:spcPts val="0"/>
                        </a:spcBef>
                        <a:spcAft>
                          <a:spcPts val="0"/>
                        </a:spcAft>
                        <a:buSzPts val="1600"/>
                        <a:buChar char="●"/>
                      </a:pPr>
                      <a:r>
                        <a:rPr lang="en-US" sz="1600"/>
                        <a:t>Alta precision</a:t>
                      </a:r>
                      <a:endParaRPr sz="1600"/>
                    </a:p>
                    <a:p>
                      <a:pPr marL="457200" lvl="0" indent="-330200" algn="l" rtl="0">
                        <a:spcBef>
                          <a:spcPts val="0"/>
                        </a:spcBef>
                        <a:spcAft>
                          <a:spcPts val="0"/>
                        </a:spcAft>
                        <a:buSzPts val="1600"/>
                        <a:buChar char="●"/>
                      </a:pPr>
                      <a:r>
                        <a:rPr lang="en-US" sz="1600"/>
                        <a:t>Eficiente y rápido</a:t>
                      </a:r>
                      <a:endParaRPr sz="1600"/>
                    </a:p>
                    <a:p>
                      <a:pPr marL="457200" lvl="0" indent="-330200" algn="l" rtl="0">
                        <a:spcBef>
                          <a:spcPts val="0"/>
                        </a:spcBef>
                        <a:spcAft>
                          <a:spcPts val="0"/>
                        </a:spcAft>
                        <a:buSzPts val="1600"/>
                        <a:buChar char="●"/>
                      </a:pPr>
                      <a:r>
                        <a:rPr lang="en-US" sz="1600"/>
                        <a:t>Manejo de características faltantes</a:t>
                      </a:r>
                      <a:endParaRPr sz="1600"/>
                    </a:p>
                    <a:p>
                      <a:pPr marL="457200" lvl="0" indent="-330200" algn="l" rtl="0">
                        <a:spcBef>
                          <a:spcPts val="0"/>
                        </a:spcBef>
                        <a:spcAft>
                          <a:spcPts val="0"/>
                        </a:spcAft>
                        <a:buSzPts val="1600"/>
                        <a:buChar char="●"/>
                      </a:pPr>
                      <a:r>
                        <a:rPr lang="en-US" sz="1600"/>
                        <a:t>Regulación y control de sobreajuste</a:t>
                      </a:r>
                      <a:endParaRPr sz="1600"/>
                    </a:p>
                  </a:txBody>
                  <a:tcPr marL="91425" marR="91425" marT="91425" marB="91425"/>
                </a:tc>
                <a:tc>
                  <a:txBody>
                    <a:bodyPr/>
                    <a:lstStyle/>
                    <a:p>
                      <a:pPr marL="457200" lvl="0" indent="-330200" algn="l" rtl="0">
                        <a:spcBef>
                          <a:spcPts val="0"/>
                        </a:spcBef>
                        <a:spcAft>
                          <a:spcPts val="0"/>
                        </a:spcAft>
                        <a:buSzPts val="1600"/>
                        <a:buChar char="●"/>
                      </a:pPr>
                      <a:r>
                        <a:rPr lang="en-US" sz="1600"/>
                        <a:t>Mayor complejidad de configuración</a:t>
                      </a:r>
                      <a:endParaRPr sz="1600"/>
                    </a:p>
                    <a:p>
                      <a:pPr marL="457200" lvl="0" indent="-330200" algn="l" rtl="0">
                        <a:spcBef>
                          <a:spcPts val="0"/>
                        </a:spcBef>
                        <a:spcAft>
                          <a:spcPts val="0"/>
                        </a:spcAft>
                        <a:buSzPts val="1600"/>
                        <a:buChar char="●"/>
                      </a:pPr>
                      <a:r>
                        <a:rPr lang="en-US" sz="1600"/>
                        <a:t>Mayor uso de recurso computacionales</a:t>
                      </a:r>
                      <a:endParaRPr sz="1600"/>
                    </a:p>
                    <a:p>
                      <a:pPr marL="457200" lvl="0" indent="-330200" algn="l" rtl="0">
                        <a:spcBef>
                          <a:spcPts val="0"/>
                        </a:spcBef>
                        <a:spcAft>
                          <a:spcPts val="0"/>
                        </a:spcAft>
                        <a:buSzPts val="1600"/>
                        <a:buChar char="●"/>
                      </a:pPr>
                      <a:r>
                        <a:rPr lang="en-US" sz="1600"/>
                        <a:t>Menor interpretabilidad</a:t>
                      </a:r>
                      <a:endParaRPr sz="1600"/>
                    </a:p>
                  </a:txBody>
                  <a:tcPr marL="91425" marR="91425" marT="91425" marB="91425"/>
                </a:tc>
                <a:extLst>
                  <a:ext uri="{0D108BD9-81ED-4DB2-BD59-A6C34878D82A}">
                    <a16:rowId xmlns:a16="http://schemas.microsoft.com/office/drawing/2014/main" val="10001"/>
                  </a:ext>
                </a:extLst>
              </a:tr>
            </a:tbl>
          </a:graphicData>
        </a:graphic>
      </p:graphicFrame>
      <p:pic>
        <p:nvPicPr>
          <p:cNvPr id="193" name="Google Shape;193;p20"/>
          <p:cNvPicPr preferRelativeResize="0"/>
          <p:nvPr/>
        </p:nvPicPr>
        <p:blipFill rotWithShape="1">
          <a:blip r:embed="rId4">
            <a:alphaModFix/>
          </a:blip>
          <a:srcRect b="9436"/>
          <a:stretch/>
        </p:blipFill>
        <p:spPr>
          <a:xfrm>
            <a:off x="4622088" y="4367049"/>
            <a:ext cx="2847975" cy="14492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21"/>
          <p:cNvSpPr/>
          <p:nvPr/>
        </p:nvSpPr>
        <p:spPr>
          <a:xfrm>
            <a:off x="4880109" y="6013234"/>
            <a:ext cx="2431800" cy="6414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99" name="Google Shape;199;p21"/>
          <p:cNvSpPr txBox="1">
            <a:spLocks noGrp="1"/>
          </p:cNvSpPr>
          <p:nvPr>
            <p:ph type="title"/>
          </p:nvPr>
        </p:nvSpPr>
        <p:spPr>
          <a:xfrm>
            <a:off x="2654425" y="334775"/>
            <a:ext cx="6783300" cy="751800"/>
          </a:xfrm>
          <a:prstGeom prst="rect">
            <a:avLst/>
          </a:prstGeom>
          <a:noFill/>
          <a:ln>
            <a:noFill/>
          </a:ln>
        </p:spPr>
        <p:txBody>
          <a:bodyPr spcFirstLastPara="1" wrap="square" lIns="0" tIns="12700" rIns="0" bIns="0" anchor="t" anchorCtr="0">
            <a:spAutoFit/>
          </a:bodyPr>
          <a:lstStyle/>
          <a:p>
            <a:pPr marL="12700" lvl="0" indent="0" algn="ctr" rtl="0">
              <a:lnSpc>
                <a:spcPct val="100000"/>
              </a:lnSpc>
              <a:spcBef>
                <a:spcPts val="0"/>
              </a:spcBef>
              <a:spcAft>
                <a:spcPts val="0"/>
              </a:spcAft>
              <a:buSzPts val="1400"/>
              <a:buNone/>
            </a:pPr>
            <a:r>
              <a:rPr lang="en-US" sz="4800">
                <a:solidFill>
                  <a:srgbClr val="001F5F"/>
                </a:solidFill>
              </a:rPr>
              <a:t>MLP Classifier</a:t>
            </a:r>
            <a:endParaRPr sz="4800"/>
          </a:p>
        </p:txBody>
      </p:sp>
      <p:sp>
        <p:nvSpPr>
          <p:cNvPr id="200" name="Google Shape;200;p21"/>
          <p:cNvSpPr/>
          <p:nvPr/>
        </p:nvSpPr>
        <p:spPr>
          <a:xfrm>
            <a:off x="2546850" y="1174350"/>
            <a:ext cx="7098300" cy="105000"/>
          </a:xfrm>
          <a:prstGeom prst="rect">
            <a:avLst/>
          </a:prstGeom>
          <a:solidFill>
            <a:srgbClr val="001F5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highlight>
                <a:schemeClr val="dk2"/>
              </a:highlight>
              <a:latin typeface="Arial"/>
              <a:ea typeface="Arial"/>
              <a:cs typeface="Arial"/>
              <a:sym typeface="Arial"/>
            </a:endParaRPr>
          </a:p>
        </p:txBody>
      </p:sp>
      <p:sp>
        <p:nvSpPr>
          <p:cNvPr id="201" name="Google Shape;201;p21"/>
          <p:cNvSpPr txBox="1"/>
          <p:nvPr/>
        </p:nvSpPr>
        <p:spPr>
          <a:xfrm>
            <a:off x="2273950" y="1699550"/>
            <a:ext cx="7163700" cy="1867200"/>
          </a:xfrm>
          <a:prstGeom prst="rect">
            <a:avLst/>
          </a:prstGeom>
          <a:noFill/>
          <a:ln>
            <a:noFill/>
          </a:ln>
        </p:spPr>
        <p:txBody>
          <a:bodyPr spcFirstLastPara="1" wrap="square" lIns="91425" tIns="91425" rIns="91425" bIns="91425" anchor="t" anchorCtr="0">
            <a:spAutoFit/>
          </a:bodyPr>
          <a:lstStyle/>
          <a:p>
            <a:pPr marL="457200" lvl="0" indent="-304800" algn="l" rtl="0">
              <a:lnSpc>
                <a:spcPct val="115000"/>
              </a:lnSpc>
              <a:spcBef>
                <a:spcPts val="1500"/>
              </a:spcBef>
              <a:spcAft>
                <a:spcPts val="0"/>
              </a:spcAft>
              <a:buClr>
                <a:schemeClr val="dk1"/>
              </a:buClr>
              <a:buSzPts val="1200"/>
              <a:buFont typeface="Roboto"/>
              <a:buChar char="●"/>
            </a:pPr>
            <a:r>
              <a:rPr lang="en-US" sz="1200">
                <a:solidFill>
                  <a:schemeClr val="dk1"/>
                </a:solidFill>
                <a:highlight>
                  <a:schemeClr val="lt1"/>
                </a:highlight>
                <a:latin typeface="Roboto"/>
                <a:ea typeface="Roboto"/>
                <a:cs typeface="Roboto"/>
                <a:sym typeface="Roboto"/>
              </a:rPr>
              <a:t>MLPClassifier es un modelo de clasificación basado en una red neuronal artificial llamada Perceptrón Multicapa.</a:t>
            </a:r>
            <a:endParaRPr sz="1200">
              <a:solidFill>
                <a:schemeClr val="dk1"/>
              </a:solidFill>
              <a:highlight>
                <a:schemeClr val="lt1"/>
              </a:highlight>
              <a:latin typeface="Roboto"/>
              <a:ea typeface="Roboto"/>
              <a:cs typeface="Roboto"/>
              <a:sym typeface="Roboto"/>
            </a:endParaRPr>
          </a:p>
          <a:p>
            <a:pPr marL="457200" lvl="0" indent="-304800" algn="l" rtl="0">
              <a:lnSpc>
                <a:spcPct val="115000"/>
              </a:lnSpc>
              <a:spcBef>
                <a:spcPts val="0"/>
              </a:spcBef>
              <a:spcAft>
                <a:spcPts val="0"/>
              </a:spcAft>
              <a:buClr>
                <a:schemeClr val="dk1"/>
              </a:buClr>
              <a:buSzPts val="1200"/>
              <a:buFont typeface="Roboto"/>
              <a:buChar char="●"/>
            </a:pPr>
            <a:r>
              <a:rPr lang="en-US" sz="1200">
                <a:solidFill>
                  <a:schemeClr val="dk1"/>
                </a:solidFill>
                <a:highlight>
                  <a:schemeClr val="lt1"/>
                </a:highlight>
                <a:latin typeface="Roboto"/>
                <a:ea typeface="Roboto"/>
                <a:cs typeface="Roboto"/>
                <a:sym typeface="Roboto"/>
              </a:rPr>
              <a:t>Consiste en una serie de capas de neuronas interconectadas, incluyendo una capa de entrada, una o más capas ocultas y una capa de salida.</a:t>
            </a:r>
            <a:endParaRPr sz="1200">
              <a:solidFill>
                <a:schemeClr val="dk1"/>
              </a:solidFill>
              <a:highlight>
                <a:schemeClr val="lt1"/>
              </a:highlight>
              <a:latin typeface="Roboto"/>
              <a:ea typeface="Roboto"/>
              <a:cs typeface="Roboto"/>
              <a:sym typeface="Roboto"/>
            </a:endParaRPr>
          </a:p>
          <a:p>
            <a:pPr marL="457200" lvl="0" indent="-304800" algn="l" rtl="0">
              <a:lnSpc>
                <a:spcPct val="115000"/>
              </a:lnSpc>
              <a:spcBef>
                <a:spcPts val="0"/>
              </a:spcBef>
              <a:spcAft>
                <a:spcPts val="0"/>
              </a:spcAft>
              <a:buClr>
                <a:schemeClr val="dk1"/>
              </a:buClr>
              <a:buSzPts val="1200"/>
              <a:buFont typeface="Roboto"/>
              <a:buChar char="●"/>
            </a:pPr>
            <a:r>
              <a:rPr lang="en-US" sz="1200">
                <a:solidFill>
                  <a:schemeClr val="dk1"/>
                </a:solidFill>
                <a:highlight>
                  <a:schemeClr val="lt1"/>
                </a:highlight>
                <a:latin typeface="Roboto"/>
                <a:ea typeface="Roboto"/>
                <a:cs typeface="Roboto"/>
                <a:sym typeface="Roboto"/>
              </a:rPr>
              <a:t>Cada neurona en una capa está conectada a las neuronas de la capa siguiente mediante conexiones ponderadas.</a:t>
            </a:r>
            <a:endParaRPr sz="1200">
              <a:solidFill>
                <a:schemeClr val="dk1"/>
              </a:solidFill>
              <a:highlight>
                <a:schemeClr val="lt1"/>
              </a:highlight>
              <a:latin typeface="Roboto"/>
              <a:ea typeface="Roboto"/>
              <a:cs typeface="Roboto"/>
              <a:sym typeface="Roboto"/>
            </a:endParaRPr>
          </a:p>
          <a:p>
            <a:pPr marL="457200" lvl="0" indent="0" algn="l" rtl="0">
              <a:spcBef>
                <a:spcPts val="1500"/>
              </a:spcBef>
              <a:spcAft>
                <a:spcPts val="0"/>
              </a:spcAft>
              <a:buNone/>
            </a:pPr>
            <a:endParaRPr>
              <a:latin typeface="Calibri"/>
              <a:ea typeface="Calibri"/>
              <a:cs typeface="Calibri"/>
              <a:sym typeface="Calibri"/>
            </a:endParaRPr>
          </a:p>
        </p:txBody>
      </p:sp>
      <p:pic>
        <p:nvPicPr>
          <p:cNvPr id="202" name="Google Shape;202;p21"/>
          <p:cNvPicPr preferRelativeResize="0"/>
          <p:nvPr/>
        </p:nvPicPr>
        <p:blipFill>
          <a:blip r:embed="rId4">
            <a:alphaModFix/>
          </a:blip>
          <a:stretch>
            <a:fillRect/>
          </a:stretch>
        </p:blipFill>
        <p:spPr>
          <a:xfrm>
            <a:off x="3672113" y="3333100"/>
            <a:ext cx="4542980" cy="256678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22"/>
          <p:cNvSpPr/>
          <p:nvPr/>
        </p:nvSpPr>
        <p:spPr>
          <a:xfrm>
            <a:off x="4880109" y="6013234"/>
            <a:ext cx="2431800" cy="6414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08" name="Google Shape;208;p22"/>
          <p:cNvSpPr txBox="1">
            <a:spLocks noGrp="1"/>
          </p:cNvSpPr>
          <p:nvPr>
            <p:ph type="title"/>
          </p:nvPr>
        </p:nvSpPr>
        <p:spPr>
          <a:xfrm>
            <a:off x="2654425" y="334775"/>
            <a:ext cx="6783300" cy="751800"/>
          </a:xfrm>
          <a:prstGeom prst="rect">
            <a:avLst/>
          </a:prstGeom>
          <a:noFill/>
          <a:ln>
            <a:noFill/>
          </a:ln>
        </p:spPr>
        <p:txBody>
          <a:bodyPr spcFirstLastPara="1" wrap="square" lIns="0" tIns="12700" rIns="0" bIns="0" anchor="t" anchorCtr="0">
            <a:spAutoFit/>
          </a:bodyPr>
          <a:lstStyle/>
          <a:p>
            <a:pPr marL="12700" lvl="0" indent="0" algn="ctr" rtl="0">
              <a:lnSpc>
                <a:spcPct val="100000"/>
              </a:lnSpc>
              <a:spcBef>
                <a:spcPts val="0"/>
              </a:spcBef>
              <a:spcAft>
                <a:spcPts val="0"/>
              </a:spcAft>
              <a:buSzPts val="1400"/>
              <a:buNone/>
            </a:pPr>
            <a:r>
              <a:rPr lang="en-US" sz="4800">
                <a:solidFill>
                  <a:srgbClr val="001F5F"/>
                </a:solidFill>
              </a:rPr>
              <a:t>MLP Classifier</a:t>
            </a:r>
            <a:endParaRPr sz="4800"/>
          </a:p>
        </p:txBody>
      </p:sp>
      <p:sp>
        <p:nvSpPr>
          <p:cNvPr id="209" name="Google Shape;209;p22"/>
          <p:cNvSpPr/>
          <p:nvPr/>
        </p:nvSpPr>
        <p:spPr>
          <a:xfrm>
            <a:off x="2546850" y="1174350"/>
            <a:ext cx="7098300" cy="105000"/>
          </a:xfrm>
          <a:prstGeom prst="rect">
            <a:avLst/>
          </a:prstGeom>
          <a:solidFill>
            <a:srgbClr val="001F5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highlight>
                <a:schemeClr val="dk2"/>
              </a:highlight>
              <a:latin typeface="Arial"/>
              <a:ea typeface="Arial"/>
              <a:cs typeface="Arial"/>
              <a:sym typeface="Arial"/>
            </a:endParaRPr>
          </a:p>
        </p:txBody>
      </p:sp>
      <p:graphicFrame>
        <p:nvGraphicFramePr>
          <p:cNvPr id="210" name="Google Shape;210;p22"/>
          <p:cNvGraphicFramePr/>
          <p:nvPr/>
        </p:nvGraphicFramePr>
        <p:xfrm>
          <a:off x="952500" y="2082225"/>
          <a:ext cx="10287000" cy="1965675"/>
        </p:xfrm>
        <a:graphic>
          <a:graphicData uri="http://schemas.openxmlformats.org/drawingml/2006/table">
            <a:tbl>
              <a:tblPr>
                <a:noFill/>
                <a:tableStyleId>{1272E60A-2801-45DC-BD53-25139C34E727}</a:tableStyleId>
              </a:tblPr>
              <a:tblGrid>
                <a:gridCol w="5143500">
                  <a:extLst>
                    <a:ext uri="{9D8B030D-6E8A-4147-A177-3AD203B41FA5}">
                      <a16:colId xmlns:a16="http://schemas.microsoft.com/office/drawing/2014/main" val="20000"/>
                    </a:ext>
                  </a:extLst>
                </a:gridCol>
                <a:gridCol w="5143500">
                  <a:extLst>
                    <a:ext uri="{9D8B030D-6E8A-4147-A177-3AD203B41FA5}">
                      <a16:colId xmlns:a16="http://schemas.microsoft.com/office/drawing/2014/main" val="20001"/>
                    </a:ext>
                  </a:extLst>
                </a:gridCol>
              </a:tblGrid>
              <a:tr h="731425">
                <a:tc>
                  <a:txBody>
                    <a:bodyPr/>
                    <a:lstStyle/>
                    <a:p>
                      <a:pPr marL="0" lvl="0" indent="0" algn="l" rtl="0">
                        <a:spcBef>
                          <a:spcPts val="0"/>
                        </a:spcBef>
                        <a:spcAft>
                          <a:spcPts val="0"/>
                        </a:spcAft>
                        <a:buNone/>
                      </a:pPr>
                      <a:r>
                        <a:rPr lang="en-US" sz="2000" b="1"/>
                        <a:t>Ventajas</a:t>
                      </a:r>
                      <a:endParaRPr sz="2000" b="1"/>
                    </a:p>
                  </a:txBody>
                  <a:tcPr marL="91425" marR="91425" marT="91425" marB="91425"/>
                </a:tc>
                <a:tc>
                  <a:txBody>
                    <a:bodyPr/>
                    <a:lstStyle/>
                    <a:p>
                      <a:pPr marL="0" lvl="0" indent="0" algn="l" rtl="0">
                        <a:spcBef>
                          <a:spcPts val="0"/>
                        </a:spcBef>
                        <a:spcAft>
                          <a:spcPts val="0"/>
                        </a:spcAft>
                        <a:buNone/>
                      </a:pPr>
                      <a:r>
                        <a:rPr lang="en-US" sz="2000" b="1"/>
                        <a:t>Desventajas</a:t>
                      </a:r>
                      <a:endParaRPr sz="2000" b="1"/>
                    </a:p>
                  </a:txBody>
                  <a:tcPr marL="91425" marR="91425" marT="91425" marB="91425"/>
                </a:tc>
                <a:extLst>
                  <a:ext uri="{0D108BD9-81ED-4DB2-BD59-A6C34878D82A}">
                    <a16:rowId xmlns:a16="http://schemas.microsoft.com/office/drawing/2014/main" val="10000"/>
                  </a:ext>
                </a:extLst>
              </a:tr>
              <a:tr h="1234250">
                <a:tc>
                  <a:txBody>
                    <a:bodyPr/>
                    <a:lstStyle/>
                    <a:p>
                      <a:pPr marL="457200" lvl="0" indent="-330200" algn="l" rtl="0">
                        <a:spcBef>
                          <a:spcPts val="0"/>
                        </a:spcBef>
                        <a:spcAft>
                          <a:spcPts val="0"/>
                        </a:spcAft>
                        <a:buClr>
                          <a:schemeClr val="dk1"/>
                        </a:buClr>
                        <a:buSzPts val="1600"/>
                        <a:buChar char="●"/>
                      </a:pPr>
                      <a:r>
                        <a:rPr lang="en-US" sz="1200">
                          <a:solidFill>
                            <a:schemeClr val="dk1"/>
                          </a:solidFill>
                          <a:highlight>
                            <a:schemeClr val="lt1"/>
                          </a:highlight>
                          <a:latin typeface="Roboto"/>
                          <a:ea typeface="Roboto"/>
                          <a:cs typeface="Roboto"/>
                          <a:sym typeface="Roboto"/>
                        </a:rPr>
                        <a:t>Capacidad de aprendizaje no lineal</a:t>
                      </a:r>
                      <a:endParaRPr sz="1600">
                        <a:solidFill>
                          <a:schemeClr val="dk1"/>
                        </a:solidFill>
                        <a:highlight>
                          <a:schemeClr val="lt1"/>
                        </a:highlight>
                      </a:endParaRPr>
                    </a:p>
                    <a:p>
                      <a:pPr marL="457200" lvl="0" indent="-330200" algn="l" rtl="0">
                        <a:spcBef>
                          <a:spcPts val="0"/>
                        </a:spcBef>
                        <a:spcAft>
                          <a:spcPts val="0"/>
                        </a:spcAft>
                        <a:buClr>
                          <a:schemeClr val="dk1"/>
                        </a:buClr>
                        <a:buSzPts val="1600"/>
                        <a:buChar char="●"/>
                      </a:pPr>
                      <a:r>
                        <a:rPr lang="en-US" sz="1200">
                          <a:solidFill>
                            <a:schemeClr val="dk1"/>
                          </a:solidFill>
                          <a:highlight>
                            <a:schemeClr val="lt1"/>
                          </a:highlight>
                          <a:latin typeface="Roboto"/>
                          <a:ea typeface="Roboto"/>
                          <a:cs typeface="Roboto"/>
                          <a:sym typeface="Roboto"/>
                        </a:rPr>
                        <a:t>Flexibilidad en la arquitectura</a:t>
                      </a:r>
                      <a:endParaRPr sz="1600">
                        <a:solidFill>
                          <a:schemeClr val="dk1"/>
                        </a:solidFill>
                        <a:highlight>
                          <a:schemeClr val="lt1"/>
                        </a:highlight>
                      </a:endParaRPr>
                    </a:p>
                    <a:p>
                      <a:pPr marL="457200" lvl="0" indent="-330200" algn="l" rtl="0">
                        <a:spcBef>
                          <a:spcPts val="0"/>
                        </a:spcBef>
                        <a:spcAft>
                          <a:spcPts val="0"/>
                        </a:spcAft>
                        <a:buClr>
                          <a:schemeClr val="dk1"/>
                        </a:buClr>
                        <a:buSzPts val="1600"/>
                        <a:buChar char="●"/>
                      </a:pPr>
                      <a:r>
                        <a:rPr lang="en-US" sz="1200">
                          <a:solidFill>
                            <a:schemeClr val="dk1"/>
                          </a:solidFill>
                          <a:highlight>
                            <a:schemeClr val="lt1"/>
                          </a:highlight>
                          <a:latin typeface="Roboto"/>
                          <a:ea typeface="Roboto"/>
                          <a:cs typeface="Roboto"/>
                          <a:sym typeface="Roboto"/>
                        </a:rPr>
                        <a:t>Puede manejar características complejas</a:t>
                      </a:r>
                      <a:endParaRPr sz="1200">
                        <a:solidFill>
                          <a:schemeClr val="dk1"/>
                        </a:solidFill>
                        <a:highlight>
                          <a:schemeClr val="lt1"/>
                        </a:highlight>
                        <a:latin typeface="Roboto"/>
                        <a:ea typeface="Roboto"/>
                        <a:cs typeface="Roboto"/>
                        <a:sym typeface="Roboto"/>
                      </a:endParaRPr>
                    </a:p>
                    <a:p>
                      <a:pPr marL="457200" lvl="0" indent="0" algn="l" rtl="0">
                        <a:spcBef>
                          <a:spcPts val="0"/>
                        </a:spcBef>
                        <a:spcAft>
                          <a:spcPts val="0"/>
                        </a:spcAft>
                        <a:buNone/>
                      </a:pPr>
                      <a:endParaRPr sz="1600">
                        <a:solidFill>
                          <a:schemeClr val="dk1"/>
                        </a:solidFill>
                        <a:highlight>
                          <a:schemeClr val="lt1"/>
                        </a:highlight>
                      </a:endParaRPr>
                    </a:p>
                  </a:txBody>
                  <a:tcPr marL="91425" marR="91425" marT="91425" marB="91425"/>
                </a:tc>
                <a:tc>
                  <a:txBody>
                    <a:bodyPr/>
                    <a:lstStyle/>
                    <a:p>
                      <a:pPr marL="457200" lvl="0" indent="-330200" algn="l" rtl="0">
                        <a:spcBef>
                          <a:spcPts val="0"/>
                        </a:spcBef>
                        <a:spcAft>
                          <a:spcPts val="0"/>
                        </a:spcAft>
                        <a:buClr>
                          <a:schemeClr val="dk1"/>
                        </a:buClr>
                        <a:buSzPts val="1600"/>
                        <a:buChar char="●"/>
                      </a:pPr>
                      <a:r>
                        <a:rPr lang="en-US" sz="1200">
                          <a:solidFill>
                            <a:schemeClr val="dk1"/>
                          </a:solidFill>
                          <a:highlight>
                            <a:schemeClr val="lt1"/>
                          </a:highlight>
                          <a:latin typeface="Roboto"/>
                          <a:ea typeface="Roboto"/>
                          <a:cs typeface="Roboto"/>
                          <a:sym typeface="Roboto"/>
                        </a:rPr>
                        <a:t>Requiere una cantidad significativa de datos</a:t>
                      </a:r>
                      <a:endParaRPr sz="1600">
                        <a:solidFill>
                          <a:schemeClr val="dk1"/>
                        </a:solidFill>
                        <a:highlight>
                          <a:schemeClr val="lt1"/>
                        </a:highlight>
                      </a:endParaRPr>
                    </a:p>
                    <a:p>
                      <a:pPr marL="457200" lvl="0" indent="-330200" algn="l" rtl="0">
                        <a:spcBef>
                          <a:spcPts val="0"/>
                        </a:spcBef>
                        <a:spcAft>
                          <a:spcPts val="0"/>
                        </a:spcAft>
                        <a:buClr>
                          <a:schemeClr val="dk1"/>
                        </a:buClr>
                        <a:buSzPts val="1600"/>
                        <a:buChar char="●"/>
                      </a:pPr>
                      <a:r>
                        <a:rPr lang="en-US" sz="1200">
                          <a:solidFill>
                            <a:schemeClr val="dk1"/>
                          </a:solidFill>
                          <a:highlight>
                            <a:schemeClr val="lt1"/>
                          </a:highlight>
                          <a:latin typeface="Roboto"/>
                          <a:ea typeface="Roboto"/>
                          <a:cs typeface="Roboto"/>
                          <a:sym typeface="Roboto"/>
                        </a:rPr>
                        <a:t>Sensible a la configuración de hiperparámetros</a:t>
                      </a:r>
                      <a:endParaRPr sz="1600">
                        <a:solidFill>
                          <a:schemeClr val="dk1"/>
                        </a:solidFill>
                        <a:highlight>
                          <a:schemeClr val="lt1"/>
                        </a:highlight>
                      </a:endParaRPr>
                    </a:p>
                    <a:p>
                      <a:pPr marL="457200" lvl="0" indent="-330200" algn="l" rtl="0">
                        <a:spcBef>
                          <a:spcPts val="0"/>
                        </a:spcBef>
                        <a:spcAft>
                          <a:spcPts val="0"/>
                        </a:spcAft>
                        <a:buClr>
                          <a:schemeClr val="dk1"/>
                        </a:buClr>
                        <a:buSzPts val="1600"/>
                        <a:buChar char="●"/>
                      </a:pPr>
                      <a:r>
                        <a:rPr lang="en-US" sz="1200">
                          <a:solidFill>
                            <a:schemeClr val="dk1"/>
                          </a:solidFill>
                          <a:highlight>
                            <a:schemeClr val="lt1"/>
                          </a:highlight>
                          <a:latin typeface="Roboto"/>
                          <a:ea typeface="Roboto"/>
                          <a:cs typeface="Roboto"/>
                          <a:sym typeface="Roboto"/>
                        </a:rPr>
                        <a:t>Mayor tiempo de entrenamiento</a:t>
                      </a:r>
                      <a:endParaRPr sz="1600">
                        <a:solidFill>
                          <a:schemeClr val="dk1"/>
                        </a:solidFill>
                        <a:highlight>
                          <a:schemeClr val="lt1"/>
                        </a:highlight>
                      </a:endParaRPr>
                    </a:p>
                  </a:txBody>
                  <a:tcPr marL="91425" marR="91425" marT="91425" marB="91425"/>
                </a:tc>
                <a:extLst>
                  <a:ext uri="{0D108BD9-81ED-4DB2-BD59-A6C34878D82A}">
                    <a16:rowId xmlns:a16="http://schemas.microsoft.com/office/drawing/2014/main" val="10001"/>
                  </a:ext>
                </a:extLst>
              </a:tr>
            </a:tbl>
          </a:graphicData>
        </a:graphic>
      </p:graphicFrame>
      <p:pic>
        <p:nvPicPr>
          <p:cNvPr id="211" name="Google Shape;211;p22"/>
          <p:cNvPicPr preferRelativeResize="0"/>
          <p:nvPr/>
        </p:nvPicPr>
        <p:blipFill rotWithShape="1">
          <a:blip r:embed="rId4">
            <a:alphaModFix/>
          </a:blip>
          <a:srcRect b="9436"/>
          <a:stretch/>
        </p:blipFill>
        <p:spPr>
          <a:xfrm>
            <a:off x="4622088" y="4367049"/>
            <a:ext cx="2847975" cy="14492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23"/>
          <p:cNvSpPr/>
          <p:nvPr/>
        </p:nvSpPr>
        <p:spPr>
          <a:xfrm>
            <a:off x="2546850" y="1174350"/>
            <a:ext cx="7098300" cy="105000"/>
          </a:xfrm>
          <a:prstGeom prst="rect">
            <a:avLst/>
          </a:prstGeom>
          <a:solidFill>
            <a:srgbClr val="001F5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highlight>
                <a:schemeClr val="dk2"/>
              </a:highlight>
              <a:latin typeface="Arial"/>
              <a:ea typeface="Arial"/>
              <a:cs typeface="Arial"/>
              <a:sym typeface="Arial"/>
            </a:endParaRPr>
          </a:p>
        </p:txBody>
      </p:sp>
      <p:sp>
        <p:nvSpPr>
          <p:cNvPr id="217" name="Google Shape;217;p23"/>
          <p:cNvSpPr txBox="1">
            <a:spLocks noGrp="1"/>
          </p:cNvSpPr>
          <p:nvPr>
            <p:ph type="title" idx="4294967295"/>
          </p:nvPr>
        </p:nvSpPr>
        <p:spPr>
          <a:xfrm>
            <a:off x="2654425" y="334775"/>
            <a:ext cx="6783300" cy="751800"/>
          </a:xfrm>
          <a:prstGeom prst="rect">
            <a:avLst/>
          </a:prstGeom>
          <a:noFill/>
          <a:ln>
            <a:noFill/>
          </a:ln>
        </p:spPr>
        <p:txBody>
          <a:bodyPr spcFirstLastPara="1" wrap="square" lIns="0" tIns="12700" rIns="0" bIns="0" anchor="t" anchorCtr="0">
            <a:spAutoFit/>
          </a:bodyPr>
          <a:lstStyle/>
          <a:p>
            <a:pPr marL="12700" lvl="0" indent="0" algn="ctr" rtl="0">
              <a:lnSpc>
                <a:spcPct val="100000"/>
              </a:lnSpc>
              <a:spcBef>
                <a:spcPts val="0"/>
              </a:spcBef>
              <a:spcAft>
                <a:spcPts val="0"/>
              </a:spcAft>
              <a:buSzPts val="1400"/>
              <a:buNone/>
            </a:pPr>
            <a:r>
              <a:rPr lang="en-US" sz="4800">
                <a:solidFill>
                  <a:srgbClr val="001F5F"/>
                </a:solidFill>
              </a:rPr>
              <a:t>Matriz de confusión</a:t>
            </a:r>
            <a:endParaRPr sz="4800"/>
          </a:p>
        </p:txBody>
      </p:sp>
      <p:sp>
        <p:nvSpPr>
          <p:cNvPr id="218" name="Google Shape;218;p23"/>
          <p:cNvSpPr txBox="1"/>
          <p:nvPr/>
        </p:nvSpPr>
        <p:spPr>
          <a:xfrm>
            <a:off x="1613400" y="1367125"/>
            <a:ext cx="8965200" cy="1923900"/>
          </a:xfrm>
          <a:prstGeom prst="rect">
            <a:avLst/>
          </a:prstGeom>
          <a:noFill/>
          <a:ln>
            <a:noFill/>
          </a:ln>
        </p:spPr>
        <p:txBody>
          <a:bodyPr spcFirstLastPara="1" wrap="square" lIns="91425" tIns="91425" rIns="91425" bIns="91425" anchor="t" anchorCtr="0">
            <a:spAutoFit/>
          </a:bodyPr>
          <a:lstStyle/>
          <a:p>
            <a:pPr marL="12700" lvl="0" indent="0" algn="l" rtl="0">
              <a:spcBef>
                <a:spcPts val="0"/>
              </a:spcBef>
              <a:spcAft>
                <a:spcPts val="0"/>
              </a:spcAft>
              <a:buClr>
                <a:schemeClr val="dk1"/>
              </a:buClr>
              <a:buSzPts val="1100"/>
              <a:buFont typeface="Arial"/>
              <a:buNone/>
            </a:pPr>
            <a:r>
              <a:rPr lang="en-US" sz="1700">
                <a:solidFill>
                  <a:srgbClr val="001F5F"/>
                </a:solidFill>
              </a:rPr>
              <a:t>Una matriz de confusión es una herramienta utilizada en el campo de inteligencia artificial en especial para problemas de clasificación que permite la visualización del desempeño de un algoritmo empleado en aprendizaje supervisado.</a:t>
            </a:r>
            <a:endParaRPr sz="1700">
              <a:solidFill>
                <a:srgbClr val="001F5F"/>
              </a:solidFill>
            </a:endParaRPr>
          </a:p>
          <a:p>
            <a:pPr marL="12700" lvl="0" indent="0" algn="l" rtl="0">
              <a:spcBef>
                <a:spcPts val="0"/>
              </a:spcBef>
              <a:spcAft>
                <a:spcPts val="0"/>
              </a:spcAft>
              <a:buClr>
                <a:srgbClr val="000000"/>
              </a:buClr>
              <a:buSzPts val="1400"/>
              <a:buFont typeface="Arial"/>
              <a:buNone/>
            </a:pPr>
            <a:endParaRPr sz="4800">
              <a:solidFill>
                <a:srgbClr val="001F5F"/>
              </a:solidFill>
            </a:endParaRPr>
          </a:p>
          <a:p>
            <a:pPr marL="0" lvl="0" indent="0" algn="l" rtl="0">
              <a:spcBef>
                <a:spcPts val="0"/>
              </a:spcBef>
              <a:spcAft>
                <a:spcPts val="0"/>
              </a:spcAft>
              <a:buNone/>
            </a:pPr>
            <a:endParaRPr>
              <a:latin typeface="Calibri"/>
              <a:ea typeface="Calibri"/>
              <a:cs typeface="Calibri"/>
              <a:sym typeface="Calibri"/>
            </a:endParaRPr>
          </a:p>
        </p:txBody>
      </p:sp>
      <p:pic>
        <p:nvPicPr>
          <p:cNvPr id="219" name="Google Shape;219;p23"/>
          <p:cNvPicPr preferRelativeResize="0"/>
          <p:nvPr/>
        </p:nvPicPr>
        <p:blipFill rotWithShape="1">
          <a:blip r:embed="rId3">
            <a:alphaModFix/>
          </a:blip>
          <a:srcRect l="28852" t="38894" r="28186" b="35128"/>
          <a:stretch/>
        </p:blipFill>
        <p:spPr>
          <a:xfrm>
            <a:off x="3152226" y="3094550"/>
            <a:ext cx="5787701" cy="218747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p24"/>
          <p:cNvSpPr/>
          <p:nvPr/>
        </p:nvSpPr>
        <p:spPr>
          <a:xfrm>
            <a:off x="2546850" y="1174350"/>
            <a:ext cx="7098300" cy="105000"/>
          </a:xfrm>
          <a:prstGeom prst="rect">
            <a:avLst/>
          </a:prstGeom>
          <a:solidFill>
            <a:srgbClr val="001F5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highlight>
                <a:schemeClr val="dk2"/>
              </a:highlight>
              <a:latin typeface="Arial"/>
              <a:ea typeface="Arial"/>
              <a:cs typeface="Arial"/>
              <a:sym typeface="Arial"/>
            </a:endParaRPr>
          </a:p>
        </p:txBody>
      </p:sp>
      <p:sp>
        <p:nvSpPr>
          <p:cNvPr id="225" name="Google Shape;225;p24"/>
          <p:cNvSpPr txBox="1">
            <a:spLocks noGrp="1"/>
          </p:cNvSpPr>
          <p:nvPr>
            <p:ph type="title" idx="4294967295"/>
          </p:nvPr>
        </p:nvSpPr>
        <p:spPr>
          <a:xfrm>
            <a:off x="2654425" y="334775"/>
            <a:ext cx="6783300" cy="751800"/>
          </a:xfrm>
          <a:prstGeom prst="rect">
            <a:avLst/>
          </a:prstGeom>
          <a:noFill/>
          <a:ln>
            <a:noFill/>
          </a:ln>
        </p:spPr>
        <p:txBody>
          <a:bodyPr spcFirstLastPara="1" wrap="square" lIns="0" tIns="12700" rIns="0" bIns="0" anchor="t" anchorCtr="0">
            <a:spAutoFit/>
          </a:bodyPr>
          <a:lstStyle/>
          <a:p>
            <a:pPr marL="12700" lvl="0" indent="0" algn="ctr" rtl="0">
              <a:lnSpc>
                <a:spcPct val="100000"/>
              </a:lnSpc>
              <a:spcBef>
                <a:spcPts val="0"/>
              </a:spcBef>
              <a:spcAft>
                <a:spcPts val="0"/>
              </a:spcAft>
              <a:buSzPts val="1400"/>
              <a:buNone/>
            </a:pPr>
            <a:r>
              <a:rPr lang="en-US" sz="4800">
                <a:solidFill>
                  <a:srgbClr val="001F5F"/>
                </a:solidFill>
              </a:rPr>
              <a:t>Matriz de confusión</a:t>
            </a:r>
            <a:endParaRPr sz="4800"/>
          </a:p>
        </p:txBody>
      </p:sp>
      <p:pic>
        <p:nvPicPr>
          <p:cNvPr id="226" name="Google Shape;226;p24"/>
          <p:cNvPicPr preferRelativeResize="0"/>
          <p:nvPr/>
        </p:nvPicPr>
        <p:blipFill>
          <a:blip r:embed="rId3">
            <a:alphaModFix/>
          </a:blip>
          <a:stretch>
            <a:fillRect/>
          </a:stretch>
        </p:blipFill>
        <p:spPr>
          <a:xfrm>
            <a:off x="1826888" y="1435425"/>
            <a:ext cx="8438374" cy="44196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p25"/>
          <p:cNvSpPr txBox="1">
            <a:spLocks noGrp="1"/>
          </p:cNvSpPr>
          <p:nvPr>
            <p:ph type="title" idx="4294967295"/>
          </p:nvPr>
        </p:nvSpPr>
        <p:spPr>
          <a:xfrm>
            <a:off x="2237925" y="839275"/>
            <a:ext cx="5991000" cy="4746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SzPts val="1400"/>
              <a:buNone/>
            </a:pPr>
            <a:r>
              <a:rPr lang="en-US" sz="3000">
                <a:solidFill>
                  <a:srgbClr val="001F5F"/>
                </a:solidFill>
              </a:rPr>
              <a:t>Diccionario de datos</a:t>
            </a:r>
            <a:endParaRPr sz="3000"/>
          </a:p>
        </p:txBody>
      </p:sp>
      <p:sp>
        <p:nvSpPr>
          <p:cNvPr id="232" name="Google Shape;232;p25"/>
          <p:cNvSpPr/>
          <p:nvPr/>
        </p:nvSpPr>
        <p:spPr>
          <a:xfrm>
            <a:off x="2237925" y="1433675"/>
            <a:ext cx="7098300" cy="105000"/>
          </a:xfrm>
          <a:prstGeom prst="rect">
            <a:avLst/>
          </a:prstGeom>
          <a:solidFill>
            <a:srgbClr val="001F5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highlight>
                <a:schemeClr val="dk2"/>
              </a:highlight>
              <a:latin typeface="Arial"/>
              <a:ea typeface="Arial"/>
              <a:cs typeface="Arial"/>
              <a:sym typeface="Arial"/>
            </a:endParaRPr>
          </a:p>
        </p:txBody>
      </p:sp>
      <p:graphicFrame>
        <p:nvGraphicFramePr>
          <p:cNvPr id="233" name="Google Shape;233;p25"/>
          <p:cNvGraphicFramePr/>
          <p:nvPr/>
        </p:nvGraphicFramePr>
        <p:xfrm>
          <a:off x="3795463" y="1701975"/>
          <a:ext cx="4601050" cy="4014872"/>
        </p:xfrm>
        <a:graphic>
          <a:graphicData uri="http://schemas.openxmlformats.org/drawingml/2006/table">
            <a:tbl>
              <a:tblPr>
                <a:noFill/>
                <a:tableStyleId>{F565F309-FFC4-4CF6-9927-1878FFA6F1F4}</a:tableStyleId>
              </a:tblPr>
              <a:tblGrid>
                <a:gridCol w="1396950">
                  <a:extLst>
                    <a:ext uri="{9D8B030D-6E8A-4147-A177-3AD203B41FA5}">
                      <a16:colId xmlns:a16="http://schemas.microsoft.com/office/drawing/2014/main" val="20000"/>
                    </a:ext>
                  </a:extLst>
                </a:gridCol>
                <a:gridCol w="3204100">
                  <a:extLst>
                    <a:ext uri="{9D8B030D-6E8A-4147-A177-3AD203B41FA5}">
                      <a16:colId xmlns:a16="http://schemas.microsoft.com/office/drawing/2014/main" val="20001"/>
                    </a:ext>
                  </a:extLst>
                </a:gridCol>
              </a:tblGrid>
              <a:tr h="295200">
                <a:tc>
                  <a:txBody>
                    <a:bodyPr/>
                    <a:lstStyle/>
                    <a:p>
                      <a:pPr marL="0" marR="0" lvl="0" indent="0" algn="ctr" rtl="0">
                        <a:lnSpc>
                          <a:spcPct val="115000"/>
                        </a:lnSpc>
                        <a:spcBef>
                          <a:spcPts val="0"/>
                        </a:spcBef>
                        <a:spcAft>
                          <a:spcPts val="0"/>
                        </a:spcAft>
                        <a:buClr>
                          <a:srgbClr val="000000"/>
                        </a:buClr>
                        <a:buSzPts val="900"/>
                        <a:buFont typeface="Arial"/>
                        <a:buNone/>
                      </a:pPr>
                      <a:r>
                        <a:rPr lang="en-US" sz="900" b="1" u="none" strike="noStrike" cap="none"/>
                        <a:t>Features</a:t>
                      </a:r>
                      <a:endParaRPr sz="900" b="1" u="none" strike="noStrike" cap="none"/>
                    </a:p>
                  </a:txBody>
                  <a:tcPr marL="91425" marR="91425" marT="91425" marB="91425"/>
                </a:tc>
                <a:tc>
                  <a:txBody>
                    <a:bodyPr/>
                    <a:lstStyle/>
                    <a:p>
                      <a:pPr marL="0" marR="0" lvl="0" indent="0" algn="ctr" rtl="0">
                        <a:lnSpc>
                          <a:spcPct val="115000"/>
                        </a:lnSpc>
                        <a:spcBef>
                          <a:spcPts val="0"/>
                        </a:spcBef>
                        <a:spcAft>
                          <a:spcPts val="0"/>
                        </a:spcAft>
                        <a:buClr>
                          <a:srgbClr val="000000"/>
                        </a:buClr>
                        <a:buSzPts val="900"/>
                        <a:buFont typeface="Arial"/>
                        <a:buNone/>
                      </a:pPr>
                      <a:r>
                        <a:rPr lang="en-US" sz="900" b="1" u="none" strike="noStrike" cap="none"/>
                        <a:t>Descripción</a:t>
                      </a:r>
                      <a:endParaRPr sz="900" b="1" u="none" strike="noStrike" cap="none"/>
                    </a:p>
                  </a:txBody>
                  <a:tcPr marL="91425" marR="91425" marT="91425" marB="91425"/>
                </a:tc>
                <a:extLst>
                  <a:ext uri="{0D108BD9-81ED-4DB2-BD59-A6C34878D82A}">
                    <a16:rowId xmlns:a16="http://schemas.microsoft.com/office/drawing/2014/main" val="10000"/>
                  </a:ext>
                </a:extLst>
              </a:tr>
              <a:tr h="310275">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t>ID</a:t>
                      </a:r>
                      <a:endParaRPr sz="10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t>Unique ID</a:t>
                      </a:r>
                      <a:endParaRPr sz="1000" u="none" strike="noStrike" cap="none"/>
                    </a:p>
                  </a:txBody>
                  <a:tcPr marL="91425" marR="91425" marT="91425" marB="91425"/>
                </a:tc>
                <a:extLst>
                  <a:ext uri="{0D108BD9-81ED-4DB2-BD59-A6C34878D82A}">
                    <a16:rowId xmlns:a16="http://schemas.microsoft.com/office/drawing/2014/main" val="10001"/>
                  </a:ext>
                </a:extLst>
              </a:tr>
              <a:tr h="310275">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t>Gender</a:t>
                      </a:r>
                      <a:endParaRPr sz="10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t>Gender of the customer</a:t>
                      </a:r>
                      <a:endParaRPr sz="1000" u="none" strike="noStrike" cap="none"/>
                    </a:p>
                  </a:txBody>
                  <a:tcPr marL="91425" marR="91425" marT="91425" marB="91425"/>
                </a:tc>
                <a:extLst>
                  <a:ext uri="{0D108BD9-81ED-4DB2-BD59-A6C34878D82A}">
                    <a16:rowId xmlns:a16="http://schemas.microsoft.com/office/drawing/2014/main" val="10002"/>
                  </a:ext>
                </a:extLst>
              </a:tr>
              <a:tr h="310275">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t>Ever_Married</a:t>
                      </a:r>
                      <a:endParaRPr sz="10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t>Marital status of the customer</a:t>
                      </a:r>
                      <a:endParaRPr sz="1000" u="none" strike="noStrike" cap="none"/>
                    </a:p>
                  </a:txBody>
                  <a:tcPr marL="91425" marR="91425" marT="91425" marB="91425"/>
                </a:tc>
                <a:extLst>
                  <a:ext uri="{0D108BD9-81ED-4DB2-BD59-A6C34878D82A}">
                    <a16:rowId xmlns:a16="http://schemas.microsoft.com/office/drawing/2014/main" val="10003"/>
                  </a:ext>
                </a:extLst>
              </a:tr>
              <a:tr h="310275">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t>Age</a:t>
                      </a:r>
                      <a:endParaRPr sz="10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t>Age of the customer</a:t>
                      </a:r>
                      <a:endParaRPr sz="1000" u="none" strike="noStrike" cap="none"/>
                    </a:p>
                  </a:txBody>
                  <a:tcPr marL="91425" marR="91425" marT="91425" marB="91425"/>
                </a:tc>
                <a:extLst>
                  <a:ext uri="{0D108BD9-81ED-4DB2-BD59-A6C34878D82A}">
                    <a16:rowId xmlns:a16="http://schemas.microsoft.com/office/drawing/2014/main" val="10004"/>
                  </a:ext>
                </a:extLst>
              </a:tr>
              <a:tr h="310275">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t>Graduated</a:t>
                      </a:r>
                      <a:endParaRPr sz="10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t>Is the customer a graduate?</a:t>
                      </a:r>
                      <a:endParaRPr sz="1000" u="none" strike="noStrike" cap="none"/>
                    </a:p>
                  </a:txBody>
                  <a:tcPr marL="91425" marR="91425" marT="91425" marB="91425"/>
                </a:tc>
                <a:extLst>
                  <a:ext uri="{0D108BD9-81ED-4DB2-BD59-A6C34878D82A}">
                    <a16:rowId xmlns:a16="http://schemas.microsoft.com/office/drawing/2014/main" val="10005"/>
                  </a:ext>
                </a:extLst>
              </a:tr>
              <a:tr h="310275">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t>Profession</a:t>
                      </a:r>
                      <a:endParaRPr sz="10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t>Profession of the customer</a:t>
                      </a:r>
                      <a:endParaRPr sz="1000" u="none" strike="noStrike" cap="none"/>
                    </a:p>
                  </a:txBody>
                  <a:tcPr marL="91425" marR="91425" marT="91425" marB="91425"/>
                </a:tc>
                <a:extLst>
                  <a:ext uri="{0D108BD9-81ED-4DB2-BD59-A6C34878D82A}">
                    <a16:rowId xmlns:a16="http://schemas.microsoft.com/office/drawing/2014/main" val="10006"/>
                  </a:ext>
                </a:extLst>
              </a:tr>
              <a:tr h="310275">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t>Work_Experience</a:t>
                      </a:r>
                      <a:endParaRPr sz="10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t>Work Experience in years</a:t>
                      </a:r>
                      <a:endParaRPr sz="1000" u="none" strike="noStrike" cap="none"/>
                    </a:p>
                  </a:txBody>
                  <a:tcPr marL="91425" marR="91425" marT="91425" marB="91425"/>
                </a:tc>
                <a:extLst>
                  <a:ext uri="{0D108BD9-81ED-4DB2-BD59-A6C34878D82A}">
                    <a16:rowId xmlns:a16="http://schemas.microsoft.com/office/drawing/2014/main" val="10007"/>
                  </a:ext>
                </a:extLst>
              </a:tr>
              <a:tr h="310275">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t>Spending_Score</a:t>
                      </a:r>
                      <a:endParaRPr sz="10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t>Spending score of the customer</a:t>
                      </a:r>
                      <a:endParaRPr sz="1000" u="none" strike="noStrike" cap="none"/>
                    </a:p>
                  </a:txBody>
                  <a:tcPr marL="91425" marR="91425" marT="91425" marB="91425"/>
                </a:tc>
                <a:extLst>
                  <a:ext uri="{0D108BD9-81ED-4DB2-BD59-A6C34878D82A}">
                    <a16:rowId xmlns:a16="http://schemas.microsoft.com/office/drawing/2014/main" val="10008"/>
                  </a:ext>
                </a:extLst>
              </a:tr>
              <a:tr h="310275">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t>Family_Size</a:t>
                      </a:r>
                      <a:endParaRPr sz="10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t>Number of family members for the customer</a:t>
                      </a:r>
                      <a:endParaRPr sz="1000" u="none" strike="noStrike" cap="none"/>
                    </a:p>
                  </a:txBody>
                  <a:tcPr marL="91425" marR="91425" marT="91425" marB="91425"/>
                </a:tc>
                <a:extLst>
                  <a:ext uri="{0D108BD9-81ED-4DB2-BD59-A6C34878D82A}">
                    <a16:rowId xmlns:a16="http://schemas.microsoft.com/office/drawing/2014/main" val="10009"/>
                  </a:ext>
                </a:extLst>
              </a:tr>
              <a:tr h="310275">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t>Var_1 Anonymised</a:t>
                      </a:r>
                      <a:endParaRPr sz="10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t>Category for the customer</a:t>
                      </a:r>
                      <a:endParaRPr sz="1000" u="none" strike="noStrike" cap="none"/>
                    </a:p>
                  </a:txBody>
                  <a:tcPr marL="91425" marR="91425" marT="91425" marB="91425"/>
                </a:tc>
                <a:extLst>
                  <a:ext uri="{0D108BD9-81ED-4DB2-BD59-A6C34878D82A}">
                    <a16:rowId xmlns:a16="http://schemas.microsoft.com/office/drawing/2014/main" val="10010"/>
                  </a:ext>
                </a:extLst>
              </a:tr>
              <a:tr h="310275">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t>Segmentation</a:t>
                      </a:r>
                      <a:endParaRPr sz="10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t>(target) Customer Segment of the customer</a:t>
                      </a:r>
                      <a:endParaRPr sz="1000" u="none" strike="noStrike" cap="none"/>
                    </a:p>
                  </a:txBody>
                  <a:tcPr marL="91425" marR="91425" marT="91425" marB="91425"/>
                </a:tc>
                <a:extLst>
                  <a:ext uri="{0D108BD9-81ED-4DB2-BD59-A6C34878D82A}">
                    <a16:rowId xmlns:a16="http://schemas.microsoft.com/office/drawing/2014/main" val="10011"/>
                  </a:ext>
                </a:extLst>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26"/>
          <p:cNvSpPr txBox="1">
            <a:spLocks noGrp="1"/>
          </p:cNvSpPr>
          <p:nvPr>
            <p:ph type="title" idx="4294967295"/>
          </p:nvPr>
        </p:nvSpPr>
        <p:spPr>
          <a:xfrm>
            <a:off x="2237925" y="374075"/>
            <a:ext cx="7098300" cy="9363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SzPts val="1400"/>
              <a:buNone/>
            </a:pPr>
            <a:r>
              <a:rPr lang="en-US" sz="3000">
                <a:solidFill>
                  <a:srgbClr val="001F5F"/>
                </a:solidFill>
              </a:rPr>
              <a:t>Exploración y diagnóstico </a:t>
            </a:r>
            <a:endParaRPr sz="3000">
              <a:solidFill>
                <a:srgbClr val="001F5F"/>
              </a:solidFill>
            </a:endParaRPr>
          </a:p>
          <a:p>
            <a:pPr marL="12700" lvl="0" indent="0" algn="l" rtl="0">
              <a:lnSpc>
                <a:spcPct val="100000"/>
              </a:lnSpc>
              <a:spcBef>
                <a:spcPts val="0"/>
              </a:spcBef>
              <a:spcAft>
                <a:spcPts val="0"/>
              </a:spcAft>
              <a:buSzPts val="1400"/>
              <a:buNone/>
            </a:pPr>
            <a:r>
              <a:rPr lang="en-US" sz="3000">
                <a:solidFill>
                  <a:srgbClr val="001F5F"/>
                </a:solidFill>
              </a:rPr>
              <a:t>de la calidad de datos</a:t>
            </a:r>
            <a:endParaRPr sz="3000"/>
          </a:p>
        </p:txBody>
      </p:sp>
      <p:sp>
        <p:nvSpPr>
          <p:cNvPr id="239" name="Google Shape;239;p26"/>
          <p:cNvSpPr/>
          <p:nvPr/>
        </p:nvSpPr>
        <p:spPr>
          <a:xfrm>
            <a:off x="2237925" y="1433675"/>
            <a:ext cx="7098300" cy="105000"/>
          </a:xfrm>
          <a:prstGeom prst="rect">
            <a:avLst/>
          </a:prstGeom>
          <a:solidFill>
            <a:srgbClr val="001F5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highlight>
                <a:schemeClr val="dk2"/>
              </a:highlight>
              <a:latin typeface="Arial"/>
              <a:ea typeface="Arial"/>
              <a:cs typeface="Arial"/>
              <a:sym typeface="Arial"/>
            </a:endParaRPr>
          </a:p>
        </p:txBody>
      </p:sp>
      <p:pic>
        <p:nvPicPr>
          <p:cNvPr id="240" name="Google Shape;240;p26"/>
          <p:cNvPicPr preferRelativeResize="0"/>
          <p:nvPr/>
        </p:nvPicPr>
        <p:blipFill rotWithShape="1">
          <a:blip r:embed="rId3">
            <a:alphaModFix/>
          </a:blip>
          <a:srcRect/>
          <a:stretch/>
        </p:blipFill>
        <p:spPr>
          <a:xfrm>
            <a:off x="1850775" y="1910125"/>
            <a:ext cx="8974549" cy="25929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9"/>
          <p:cNvSpPr/>
          <p:nvPr/>
        </p:nvSpPr>
        <p:spPr>
          <a:xfrm>
            <a:off x="4880059" y="5606971"/>
            <a:ext cx="2431881" cy="641252"/>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96" name="Google Shape;96;p9"/>
          <p:cNvSpPr txBox="1">
            <a:spLocks noGrp="1"/>
          </p:cNvSpPr>
          <p:nvPr>
            <p:ph type="title"/>
          </p:nvPr>
        </p:nvSpPr>
        <p:spPr>
          <a:xfrm>
            <a:off x="4824599" y="390591"/>
            <a:ext cx="2542800" cy="751800"/>
          </a:xfrm>
          <a:prstGeom prst="rect">
            <a:avLst/>
          </a:prstGeom>
          <a:noFill/>
          <a:ln>
            <a:noFill/>
          </a:ln>
        </p:spPr>
        <p:txBody>
          <a:bodyPr spcFirstLastPara="1" wrap="square" lIns="0" tIns="12700" rIns="0" bIns="0" anchor="t" anchorCtr="0">
            <a:spAutoFit/>
          </a:bodyPr>
          <a:lstStyle/>
          <a:p>
            <a:pPr marL="12700" lvl="0" indent="0" algn="ctr" rtl="0">
              <a:lnSpc>
                <a:spcPct val="100000"/>
              </a:lnSpc>
              <a:spcBef>
                <a:spcPts val="0"/>
              </a:spcBef>
              <a:spcAft>
                <a:spcPts val="0"/>
              </a:spcAft>
              <a:buSzPts val="1400"/>
              <a:buNone/>
            </a:pPr>
            <a:r>
              <a:rPr lang="en-US" sz="4800" dirty="0">
                <a:solidFill>
                  <a:srgbClr val="001F5F"/>
                </a:solidFill>
              </a:rPr>
              <a:t>TEMA</a:t>
            </a:r>
            <a:endParaRPr sz="4800" dirty="0"/>
          </a:p>
        </p:txBody>
      </p:sp>
      <p:sp>
        <p:nvSpPr>
          <p:cNvPr id="97" name="Google Shape;97;p9"/>
          <p:cNvSpPr txBox="1">
            <a:spLocks noGrp="1"/>
          </p:cNvSpPr>
          <p:nvPr>
            <p:ph type="title"/>
          </p:nvPr>
        </p:nvSpPr>
        <p:spPr>
          <a:xfrm>
            <a:off x="1952100" y="1670501"/>
            <a:ext cx="5544600" cy="1005600"/>
          </a:xfrm>
          <a:prstGeom prst="rect">
            <a:avLst/>
          </a:prstGeom>
          <a:noFill/>
          <a:ln>
            <a:noFill/>
          </a:ln>
        </p:spPr>
        <p:txBody>
          <a:bodyPr spcFirstLastPara="1" wrap="square" lIns="0" tIns="12700" rIns="0" bIns="0" anchor="t" anchorCtr="0">
            <a:spAutoFit/>
          </a:bodyPr>
          <a:lstStyle/>
          <a:p>
            <a:pPr marL="0" lvl="0" indent="0" algn="ctr" rtl="0">
              <a:lnSpc>
                <a:spcPct val="115000"/>
              </a:lnSpc>
              <a:spcBef>
                <a:spcPts val="2400"/>
              </a:spcBef>
              <a:spcAft>
                <a:spcPts val="600"/>
              </a:spcAft>
              <a:buSzPts val="1100"/>
              <a:buNone/>
            </a:pPr>
            <a:r>
              <a:rPr lang="en-US" sz="3000" dirty="0" err="1">
                <a:solidFill>
                  <a:srgbClr val="1C4587"/>
                </a:solidFill>
              </a:rPr>
              <a:t>Clasificación</a:t>
            </a:r>
            <a:r>
              <a:rPr lang="en-US" sz="3000" dirty="0">
                <a:solidFill>
                  <a:srgbClr val="1C4587"/>
                </a:solidFill>
              </a:rPr>
              <a:t> de </a:t>
            </a:r>
            <a:r>
              <a:rPr lang="en-US" sz="3000" dirty="0" err="1">
                <a:solidFill>
                  <a:srgbClr val="1C4587"/>
                </a:solidFill>
              </a:rPr>
              <a:t>segmentación</a:t>
            </a:r>
            <a:r>
              <a:rPr lang="en-US" sz="3000" dirty="0">
                <a:solidFill>
                  <a:srgbClr val="1C4587"/>
                </a:solidFill>
              </a:rPr>
              <a:t> de </a:t>
            </a:r>
            <a:r>
              <a:rPr lang="en-US" sz="3000" dirty="0" err="1">
                <a:solidFill>
                  <a:srgbClr val="1C4587"/>
                </a:solidFill>
              </a:rPr>
              <a:t>clientes</a:t>
            </a:r>
            <a:r>
              <a:rPr lang="en-US" sz="3000" dirty="0">
                <a:solidFill>
                  <a:srgbClr val="1C4587"/>
                </a:solidFill>
              </a:rPr>
              <a:t> de </a:t>
            </a:r>
            <a:r>
              <a:rPr lang="en-US" sz="3000" dirty="0" err="1">
                <a:solidFill>
                  <a:srgbClr val="1C4587"/>
                </a:solidFill>
              </a:rPr>
              <a:t>automóviles</a:t>
            </a:r>
            <a:endParaRPr sz="3000" dirty="0">
              <a:solidFill>
                <a:srgbClr val="1C4587"/>
              </a:solidFill>
            </a:endParaRPr>
          </a:p>
        </p:txBody>
      </p:sp>
      <p:sp>
        <p:nvSpPr>
          <p:cNvPr id="98" name="Google Shape;98;p9"/>
          <p:cNvSpPr/>
          <p:nvPr/>
        </p:nvSpPr>
        <p:spPr>
          <a:xfrm>
            <a:off x="2546849" y="1142391"/>
            <a:ext cx="7098300" cy="105000"/>
          </a:xfrm>
          <a:prstGeom prst="rect">
            <a:avLst/>
          </a:prstGeom>
          <a:solidFill>
            <a:srgbClr val="001F5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highlight>
                <a:schemeClr val="dk2"/>
              </a:highlight>
              <a:latin typeface="Arial"/>
              <a:ea typeface="Arial"/>
              <a:cs typeface="Arial"/>
              <a:sym typeface="Arial"/>
            </a:endParaRPr>
          </a:p>
        </p:txBody>
      </p:sp>
      <p:sp>
        <p:nvSpPr>
          <p:cNvPr id="2" name="CuadroTexto 1">
            <a:extLst>
              <a:ext uri="{FF2B5EF4-FFF2-40B4-BE49-F238E27FC236}">
                <a16:creationId xmlns:a16="http://schemas.microsoft.com/office/drawing/2014/main" id="{D82264C9-1167-4E1A-94D6-E3F24586F736}"/>
              </a:ext>
            </a:extLst>
          </p:cNvPr>
          <p:cNvSpPr txBox="1"/>
          <p:nvPr/>
        </p:nvSpPr>
        <p:spPr>
          <a:xfrm>
            <a:off x="1952100" y="3674225"/>
            <a:ext cx="5120639" cy="578043"/>
          </a:xfrm>
          <a:prstGeom prst="rect">
            <a:avLst/>
          </a:prstGeom>
          <a:noFill/>
        </p:spPr>
        <p:txBody>
          <a:bodyPr wrap="square" rtlCol="0">
            <a:spAutoFit/>
          </a:bodyPr>
          <a:lstStyle/>
          <a:p>
            <a:pPr algn="ctr">
              <a:lnSpc>
                <a:spcPct val="115000"/>
              </a:lnSpc>
              <a:spcBef>
                <a:spcPts val="2400"/>
              </a:spcBef>
              <a:spcAft>
                <a:spcPts val="600"/>
              </a:spcAft>
              <a:buSzPts val="1100"/>
            </a:pPr>
            <a:r>
              <a:rPr lang="es-PE" sz="3000" dirty="0">
                <a:solidFill>
                  <a:srgbClr val="1C4587"/>
                </a:solidFill>
              </a:rPr>
              <a:t>Kevin Omar Martínez Pérez</a:t>
            </a:r>
            <a:endParaRPr lang="es-ES" sz="3000" dirty="0">
              <a:solidFill>
                <a:srgbClr val="1C4587"/>
              </a:solidFill>
            </a:endParaRPr>
          </a:p>
        </p:txBody>
      </p:sp>
      <p:pic>
        <p:nvPicPr>
          <p:cNvPr id="4" name="Imagen 3">
            <a:extLst>
              <a:ext uri="{FF2B5EF4-FFF2-40B4-BE49-F238E27FC236}">
                <a16:creationId xmlns:a16="http://schemas.microsoft.com/office/drawing/2014/main" id="{4026444A-BBA1-2973-4965-7B81118FDDE6}"/>
              </a:ext>
            </a:extLst>
          </p:cNvPr>
          <p:cNvPicPr>
            <a:picLocks noChangeAspect="1"/>
          </p:cNvPicPr>
          <p:nvPr/>
        </p:nvPicPr>
        <p:blipFill>
          <a:blip r:embed="rId4"/>
          <a:stretch>
            <a:fillRect/>
          </a:stretch>
        </p:blipFill>
        <p:spPr>
          <a:xfrm>
            <a:off x="7620501" y="1999191"/>
            <a:ext cx="3140324" cy="3140324"/>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p27"/>
          <p:cNvSpPr txBox="1">
            <a:spLocks noGrp="1"/>
          </p:cNvSpPr>
          <p:nvPr>
            <p:ph type="title" idx="4294967295"/>
          </p:nvPr>
        </p:nvSpPr>
        <p:spPr>
          <a:xfrm>
            <a:off x="2237925" y="839275"/>
            <a:ext cx="6626400" cy="4746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SzPts val="1400"/>
              <a:buNone/>
            </a:pPr>
            <a:r>
              <a:rPr lang="en-US" sz="3000">
                <a:solidFill>
                  <a:srgbClr val="001F5F"/>
                </a:solidFill>
              </a:rPr>
              <a:t>Mostrar información del dataset</a:t>
            </a:r>
            <a:endParaRPr sz="3000"/>
          </a:p>
        </p:txBody>
      </p:sp>
      <p:sp>
        <p:nvSpPr>
          <p:cNvPr id="246" name="Google Shape;246;p27"/>
          <p:cNvSpPr/>
          <p:nvPr/>
        </p:nvSpPr>
        <p:spPr>
          <a:xfrm>
            <a:off x="2237925" y="1433675"/>
            <a:ext cx="7098300" cy="105000"/>
          </a:xfrm>
          <a:prstGeom prst="rect">
            <a:avLst/>
          </a:prstGeom>
          <a:solidFill>
            <a:srgbClr val="001F5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highlight>
                <a:schemeClr val="dk2"/>
              </a:highlight>
              <a:latin typeface="Arial"/>
              <a:ea typeface="Arial"/>
              <a:cs typeface="Arial"/>
              <a:sym typeface="Arial"/>
            </a:endParaRPr>
          </a:p>
        </p:txBody>
      </p:sp>
      <p:pic>
        <p:nvPicPr>
          <p:cNvPr id="247" name="Google Shape;247;p27"/>
          <p:cNvPicPr preferRelativeResize="0"/>
          <p:nvPr/>
        </p:nvPicPr>
        <p:blipFill rotWithShape="1">
          <a:blip r:embed="rId3">
            <a:alphaModFix/>
          </a:blip>
          <a:srcRect/>
          <a:stretch/>
        </p:blipFill>
        <p:spPr>
          <a:xfrm>
            <a:off x="3974125" y="1731525"/>
            <a:ext cx="4243750" cy="39189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28"/>
          <p:cNvSpPr txBox="1">
            <a:spLocks noGrp="1"/>
          </p:cNvSpPr>
          <p:nvPr>
            <p:ph type="title" idx="4294967295"/>
          </p:nvPr>
        </p:nvSpPr>
        <p:spPr>
          <a:xfrm>
            <a:off x="2237925" y="839275"/>
            <a:ext cx="5991000" cy="4746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SzPts val="1400"/>
              <a:buNone/>
            </a:pPr>
            <a:r>
              <a:rPr lang="en-US" sz="3000">
                <a:solidFill>
                  <a:srgbClr val="001F5F"/>
                </a:solidFill>
              </a:rPr>
              <a:t>Mostrar resumen estadístico</a:t>
            </a:r>
            <a:endParaRPr sz="3000"/>
          </a:p>
        </p:txBody>
      </p:sp>
      <p:sp>
        <p:nvSpPr>
          <p:cNvPr id="253" name="Google Shape;253;p28"/>
          <p:cNvSpPr/>
          <p:nvPr/>
        </p:nvSpPr>
        <p:spPr>
          <a:xfrm>
            <a:off x="2237925" y="1433675"/>
            <a:ext cx="7098300" cy="105000"/>
          </a:xfrm>
          <a:prstGeom prst="rect">
            <a:avLst/>
          </a:prstGeom>
          <a:solidFill>
            <a:srgbClr val="001F5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highlight>
                <a:schemeClr val="dk2"/>
              </a:highlight>
              <a:latin typeface="Arial"/>
              <a:ea typeface="Arial"/>
              <a:cs typeface="Arial"/>
              <a:sym typeface="Arial"/>
            </a:endParaRPr>
          </a:p>
        </p:txBody>
      </p:sp>
      <p:pic>
        <p:nvPicPr>
          <p:cNvPr id="254" name="Google Shape;254;p28"/>
          <p:cNvPicPr preferRelativeResize="0"/>
          <p:nvPr/>
        </p:nvPicPr>
        <p:blipFill rotWithShape="1">
          <a:blip r:embed="rId3">
            <a:alphaModFix/>
          </a:blip>
          <a:srcRect/>
          <a:stretch/>
        </p:blipFill>
        <p:spPr>
          <a:xfrm>
            <a:off x="2237925" y="1538675"/>
            <a:ext cx="7098301" cy="5014526"/>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p29"/>
          <p:cNvSpPr txBox="1">
            <a:spLocks noGrp="1"/>
          </p:cNvSpPr>
          <p:nvPr>
            <p:ph type="title" idx="4294967295"/>
          </p:nvPr>
        </p:nvSpPr>
        <p:spPr>
          <a:xfrm>
            <a:off x="2237925" y="839275"/>
            <a:ext cx="5991000" cy="4746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SzPts val="1400"/>
              <a:buNone/>
            </a:pPr>
            <a:r>
              <a:rPr lang="en-US" sz="3000">
                <a:solidFill>
                  <a:srgbClr val="001F5F"/>
                </a:solidFill>
              </a:rPr>
              <a:t>Visualizar distribución de los datos</a:t>
            </a:r>
            <a:endParaRPr sz="3000"/>
          </a:p>
        </p:txBody>
      </p:sp>
      <p:sp>
        <p:nvSpPr>
          <p:cNvPr id="260" name="Google Shape;260;p29"/>
          <p:cNvSpPr/>
          <p:nvPr/>
        </p:nvSpPr>
        <p:spPr>
          <a:xfrm>
            <a:off x="2237925" y="1433675"/>
            <a:ext cx="7098300" cy="105000"/>
          </a:xfrm>
          <a:prstGeom prst="rect">
            <a:avLst/>
          </a:prstGeom>
          <a:solidFill>
            <a:srgbClr val="001F5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highlight>
                <a:schemeClr val="dk2"/>
              </a:highlight>
              <a:latin typeface="Arial"/>
              <a:ea typeface="Arial"/>
              <a:cs typeface="Arial"/>
              <a:sym typeface="Arial"/>
            </a:endParaRPr>
          </a:p>
        </p:txBody>
      </p:sp>
      <p:pic>
        <p:nvPicPr>
          <p:cNvPr id="261" name="Google Shape;261;p29"/>
          <p:cNvPicPr preferRelativeResize="0"/>
          <p:nvPr/>
        </p:nvPicPr>
        <p:blipFill rotWithShape="1">
          <a:blip r:embed="rId3">
            <a:alphaModFix/>
          </a:blip>
          <a:srcRect/>
          <a:stretch/>
        </p:blipFill>
        <p:spPr>
          <a:xfrm>
            <a:off x="3429000" y="1658475"/>
            <a:ext cx="4556975" cy="5132824"/>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6" name="Google Shape;266;p30"/>
          <p:cNvSpPr/>
          <p:nvPr/>
        </p:nvSpPr>
        <p:spPr>
          <a:xfrm>
            <a:off x="2237925" y="1433675"/>
            <a:ext cx="7098300" cy="105000"/>
          </a:xfrm>
          <a:prstGeom prst="rect">
            <a:avLst/>
          </a:prstGeom>
          <a:solidFill>
            <a:srgbClr val="001F5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highlight>
                <a:schemeClr val="dk2"/>
              </a:highlight>
              <a:latin typeface="Arial"/>
              <a:ea typeface="Arial"/>
              <a:cs typeface="Arial"/>
              <a:sym typeface="Arial"/>
            </a:endParaRPr>
          </a:p>
        </p:txBody>
      </p:sp>
      <p:pic>
        <p:nvPicPr>
          <p:cNvPr id="267" name="Google Shape;267;p30"/>
          <p:cNvPicPr preferRelativeResize="0"/>
          <p:nvPr/>
        </p:nvPicPr>
        <p:blipFill rotWithShape="1">
          <a:blip r:embed="rId3">
            <a:alphaModFix/>
          </a:blip>
          <a:srcRect/>
          <a:stretch/>
        </p:blipFill>
        <p:spPr>
          <a:xfrm>
            <a:off x="3179688" y="1658475"/>
            <a:ext cx="5214785" cy="5014524"/>
          </a:xfrm>
          <a:prstGeom prst="rect">
            <a:avLst/>
          </a:prstGeom>
          <a:noFill/>
          <a:ln>
            <a:noFill/>
          </a:ln>
        </p:spPr>
      </p:pic>
      <p:sp>
        <p:nvSpPr>
          <p:cNvPr id="268" name="Google Shape;268;p30"/>
          <p:cNvSpPr txBox="1">
            <a:spLocks noGrp="1"/>
          </p:cNvSpPr>
          <p:nvPr>
            <p:ph type="title" idx="4294967295"/>
          </p:nvPr>
        </p:nvSpPr>
        <p:spPr>
          <a:xfrm>
            <a:off x="2237925" y="839275"/>
            <a:ext cx="5991000" cy="4746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SzPts val="1400"/>
              <a:buNone/>
            </a:pPr>
            <a:r>
              <a:rPr lang="en-US" sz="3000">
                <a:solidFill>
                  <a:srgbClr val="001F5F"/>
                </a:solidFill>
              </a:rPr>
              <a:t>Visualizar distribución de los datos</a:t>
            </a:r>
            <a:endParaRPr sz="300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p31"/>
          <p:cNvSpPr/>
          <p:nvPr/>
        </p:nvSpPr>
        <p:spPr>
          <a:xfrm>
            <a:off x="2237925" y="1433675"/>
            <a:ext cx="7098300" cy="105000"/>
          </a:xfrm>
          <a:prstGeom prst="rect">
            <a:avLst/>
          </a:prstGeom>
          <a:solidFill>
            <a:srgbClr val="001F5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highlight>
                <a:schemeClr val="dk2"/>
              </a:highlight>
              <a:latin typeface="Arial"/>
              <a:ea typeface="Arial"/>
              <a:cs typeface="Arial"/>
              <a:sym typeface="Arial"/>
            </a:endParaRPr>
          </a:p>
        </p:txBody>
      </p:sp>
      <p:sp>
        <p:nvSpPr>
          <p:cNvPr id="274" name="Google Shape;274;p31"/>
          <p:cNvSpPr txBox="1">
            <a:spLocks noGrp="1"/>
          </p:cNvSpPr>
          <p:nvPr>
            <p:ph type="title" idx="4294967295"/>
          </p:nvPr>
        </p:nvSpPr>
        <p:spPr>
          <a:xfrm>
            <a:off x="2237925" y="839275"/>
            <a:ext cx="7098300" cy="4746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SzPts val="1400"/>
              <a:buNone/>
            </a:pPr>
            <a:r>
              <a:rPr lang="en-US" sz="3000">
                <a:solidFill>
                  <a:srgbClr val="001F5F"/>
                </a:solidFill>
              </a:rPr>
              <a:t>Mostrar valores únicos por columnas</a:t>
            </a:r>
            <a:endParaRPr sz="3000"/>
          </a:p>
        </p:txBody>
      </p:sp>
      <p:pic>
        <p:nvPicPr>
          <p:cNvPr id="275" name="Google Shape;275;p31"/>
          <p:cNvPicPr preferRelativeResize="0"/>
          <p:nvPr/>
        </p:nvPicPr>
        <p:blipFill rotWithShape="1">
          <a:blip r:embed="rId3">
            <a:alphaModFix/>
          </a:blip>
          <a:srcRect/>
          <a:stretch/>
        </p:blipFill>
        <p:spPr>
          <a:xfrm>
            <a:off x="2534275" y="1658475"/>
            <a:ext cx="6505575" cy="41910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32"/>
          <p:cNvSpPr/>
          <p:nvPr/>
        </p:nvSpPr>
        <p:spPr>
          <a:xfrm>
            <a:off x="2237925" y="1433675"/>
            <a:ext cx="7098300" cy="105000"/>
          </a:xfrm>
          <a:prstGeom prst="rect">
            <a:avLst/>
          </a:prstGeom>
          <a:solidFill>
            <a:srgbClr val="001F5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highlight>
                <a:schemeClr val="dk2"/>
              </a:highlight>
              <a:latin typeface="Arial"/>
              <a:ea typeface="Arial"/>
              <a:cs typeface="Arial"/>
              <a:sym typeface="Arial"/>
            </a:endParaRPr>
          </a:p>
        </p:txBody>
      </p:sp>
      <p:sp>
        <p:nvSpPr>
          <p:cNvPr id="281" name="Google Shape;281;p32"/>
          <p:cNvSpPr txBox="1">
            <a:spLocks noGrp="1"/>
          </p:cNvSpPr>
          <p:nvPr>
            <p:ph type="title" idx="4294967295"/>
          </p:nvPr>
        </p:nvSpPr>
        <p:spPr>
          <a:xfrm>
            <a:off x="2237925" y="839275"/>
            <a:ext cx="5991000" cy="4746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SzPts val="1400"/>
              <a:buNone/>
            </a:pPr>
            <a:r>
              <a:rPr lang="en-US" sz="3000">
                <a:solidFill>
                  <a:srgbClr val="001F5F"/>
                </a:solidFill>
              </a:rPr>
              <a:t>Identificar missing values</a:t>
            </a:r>
            <a:endParaRPr sz="3000"/>
          </a:p>
        </p:txBody>
      </p:sp>
      <p:pic>
        <p:nvPicPr>
          <p:cNvPr id="282" name="Google Shape;282;p32"/>
          <p:cNvPicPr preferRelativeResize="0"/>
          <p:nvPr/>
        </p:nvPicPr>
        <p:blipFill rotWithShape="1">
          <a:blip r:embed="rId3">
            <a:alphaModFix/>
          </a:blip>
          <a:srcRect/>
          <a:stretch/>
        </p:blipFill>
        <p:spPr>
          <a:xfrm>
            <a:off x="2475425" y="1658475"/>
            <a:ext cx="3500500" cy="3764600"/>
          </a:xfrm>
          <a:prstGeom prst="rect">
            <a:avLst/>
          </a:prstGeom>
          <a:noFill/>
          <a:ln>
            <a:noFill/>
          </a:ln>
        </p:spPr>
      </p:pic>
      <p:pic>
        <p:nvPicPr>
          <p:cNvPr id="283" name="Google Shape;283;p32"/>
          <p:cNvPicPr preferRelativeResize="0"/>
          <p:nvPr/>
        </p:nvPicPr>
        <p:blipFill rotWithShape="1">
          <a:blip r:embed="rId4">
            <a:alphaModFix/>
          </a:blip>
          <a:srcRect/>
          <a:stretch/>
        </p:blipFill>
        <p:spPr>
          <a:xfrm>
            <a:off x="6306450" y="1658475"/>
            <a:ext cx="2427000" cy="33905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p33"/>
          <p:cNvSpPr/>
          <p:nvPr/>
        </p:nvSpPr>
        <p:spPr>
          <a:xfrm>
            <a:off x="2237925" y="1433675"/>
            <a:ext cx="7098300" cy="105000"/>
          </a:xfrm>
          <a:prstGeom prst="rect">
            <a:avLst/>
          </a:prstGeom>
          <a:solidFill>
            <a:srgbClr val="001F5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highlight>
                <a:schemeClr val="dk2"/>
              </a:highlight>
              <a:latin typeface="Arial"/>
              <a:ea typeface="Arial"/>
              <a:cs typeface="Arial"/>
              <a:sym typeface="Arial"/>
            </a:endParaRPr>
          </a:p>
        </p:txBody>
      </p:sp>
      <p:sp>
        <p:nvSpPr>
          <p:cNvPr id="289" name="Google Shape;289;p33"/>
          <p:cNvSpPr txBox="1">
            <a:spLocks noGrp="1"/>
          </p:cNvSpPr>
          <p:nvPr>
            <p:ph type="title" idx="4294967295"/>
          </p:nvPr>
        </p:nvSpPr>
        <p:spPr>
          <a:xfrm>
            <a:off x="2237925" y="839275"/>
            <a:ext cx="5991000" cy="4746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SzPts val="1400"/>
              <a:buNone/>
            </a:pPr>
            <a:r>
              <a:rPr lang="en-US" sz="3000">
                <a:solidFill>
                  <a:srgbClr val="001F5F"/>
                </a:solidFill>
              </a:rPr>
              <a:t>Limpieza y tratamiento de datos</a:t>
            </a:r>
            <a:endParaRPr sz="3000"/>
          </a:p>
        </p:txBody>
      </p:sp>
      <p:pic>
        <p:nvPicPr>
          <p:cNvPr id="290" name="Google Shape;290;p33"/>
          <p:cNvPicPr preferRelativeResize="0"/>
          <p:nvPr/>
        </p:nvPicPr>
        <p:blipFill rotWithShape="1">
          <a:blip r:embed="rId3">
            <a:alphaModFix/>
          </a:blip>
          <a:srcRect/>
          <a:stretch/>
        </p:blipFill>
        <p:spPr>
          <a:xfrm>
            <a:off x="2237925" y="1744638"/>
            <a:ext cx="3600775" cy="876300"/>
          </a:xfrm>
          <a:prstGeom prst="rect">
            <a:avLst/>
          </a:prstGeom>
          <a:noFill/>
          <a:ln>
            <a:noFill/>
          </a:ln>
        </p:spPr>
      </p:pic>
      <p:pic>
        <p:nvPicPr>
          <p:cNvPr id="291" name="Google Shape;291;p33"/>
          <p:cNvPicPr preferRelativeResize="0"/>
          <p:nvPr/>
        </p:nvPicPr>
        <p:blipFill rotWithShape="1">
          <a:blip r:embed="rId4">
            <a:alphaModFix/>
          </a:blip>
          <a:srcRect/>
          <a:stretch/>
        </p:blipFill>
        <p:spPr>
          <a:xfrm>
            <a:off x="2237925" y="2826913"/>
            <a:ext cx="2228850" cy="295275"/>
          </a:xfrm>
          <a:prstGeom prst="rect">
            <a:avLst/>
          </a:prstGeom>
          <a:noFill/>
          <a:ln>
            <a:noFill/>
          </a:ln>
        </p:spPr>
      </p:pic>
      <p:pic>
        <p:nvPicPr>
          <p:cNvPr id="292" name="Google Shape;292;p33"/>
          <p:cNvPicPr preferRelativeResize="0"/>
          <p:nvPr/>
        </p:nvPicPr>
        <p:blipFill rotWithShape="1">
          <a:blip r:embed="rId5">
            <a:alphaModFix/>
          </a:blip>
          <a:srcRect/>
          <a:stretch/>
        </p:blipFill>
        <p:spPr>
          <a:xfrm>
            <a:off x="2317100" y="3122188"/>
            <a:ext cx="1866900" cy="1905000"/>
          </a:xfrm>
          <a:prstGeom prst="rect">
            <a:avLst/>
          </a:prstGeom>
          <a:noFill/>
          <a:ln>
            <a:noFill/>
          </a:ln>
        </p:spPr>
      </p:pic>
      <p:pic>
        <p:nvPicPr>
          <p:cNvPr id="293" name="Google Shape;293;p33"/>
          <p:cNvPicPr preferRelativeResize="0"/>
          <p:nvPr/>
        </p:nvPicPr>
        <p:blipFill rotWithShape="1">
          <a:blip r:embed="rId6">
            <a:alphaModFix/>
          </a:blip>
          <a:srcRect/>
          <a:stretch/>
        </p:blipFill>
        <p:spPr>
          <a:xfrm>
            <a:off x="5838700" y="1658475"/>
            <a:ext cx="4855025" cy="34290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Google Shape;298;p34"/>
          <p:cNvSpPr/>
          <p:nvPr/>
        </p:nvSpPr>
        <p:spPr>
          <a:xfrm>
            <a:off x="4880059" y="5606971"/>
            <a:ext cx="2431800" cy="6414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99" name="Google Shape;299;p34"/>
          <p:cNvSpPr txBox="1">
            <a:spLocks noGrp="1"/>
          </p:cNvSpPr>
          <p:nvPr>
            <p:ph type="title"/>
          </p:nvPr>
        </p:nvSpPr>
        <p:spPr>
          <a:xfrm>
            <a:off x="3323700" y="2633050"/>
            <a:ext cx="5544600" cy="582300"/>
          </a:xfrm>
          <a:prstGeom prst="rect">
            <a:avLst/>
          </a:prstGeom>
          <a:noFill/>
          <a:ln>
            <a:noFill/>
          </a:ln>
        </p:spPr>
        <p:txBody>
          <a:bodyPr spcFirstLastPara="1" wrap="square" lIns="0" tIns="12700" rIns="0" bIns="0" anchor="t" anchorCtr="0">
            <a:spAutoFit/>
          </a:bodyPr>
          <a:lstStyle/>
          <a:p>
            <a:pPr marL="0" lvl="0" indent="0" algn="ctr" rtl="0">
              <a:lnSpc>
                <a:spcPct val="115000"/>
              </a:lnSpc>
              <a:spcBef>
                <a:spcPts val="2400"/>
              </a:spcBef>
              <a:spcAft>
                <a:spcPts val="600"/>
              </a:spcAft>
              <a:buSzPts val="1100"/>
              <a:buNone/>
            </a:pPr>
            <a:r>
              <a:rPr lang="en-US" sz="3700">
                <a:solidFill>
                  <a:srgbClr val="1C4587"/>
                </a:solidFill>
              </a:rPr>
              <a:t>Análisis de datos</a:t>
            </a:r>
            <a:endParaRPr sz="3700">
              <a:solidFill>
                <a:srgbClr val="1C4587"/>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p35"/>
          <p:cNvSpPr txBox="1">
            <a:spLocks noGrp="1"/>
          </p:cNvSpPr>
          <p:nvPr>
            <p:ph type="title" idx="4294967295"/>
          </p:nvPr>
        </p:nvSpPr>
        <p:spPr>
          <a:xfrm>
            <a:off x="2213050" y="316750"/>
            <a:ext cx="5991000" cy="3975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SzPts val="1400"/>
              <a:buNone/>
            </a:pPr>
            <a:r>
              <a:rPr lang="en-US" sz="2500">
                <a:solidFill>
                  <a:srgbClr val="001F5F"/>
                </a:solidFill>
              </a:rPr>
              <a:t>Porcentaje de clientes por categoría</a:t>
            </a:r>
            <a:endParaRPr sz="2500"/>
          </a:p>
        </p:txBody>
      </p:sp>
      <p:sp>
        <p:nvSpPr>
          <p:cNvPr id="305" name="Google Shape;305;p35"/>
          <p:cNvSpPr/>
          <p:nvPr/>
        </p:nvSpPr>
        <p:spPr>
          <a:xfrm>
            <a:off x="2213038" y="790450"/>
            <a:ext cx="7098300" cy="105000"/>
          </a:xfrm>
          <a:prstGeom prst="rect">
            <a:avLst/>
          </a:prstGeom>
          <a:solidFill>
            <a:srgbClr val="001F5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highlight>
                <a:schemeClr val="dk2"/>
              </a:highlight>
              <a:latin typeface="Arial"/>
              <a:ea typeface="Arial"/>
              <a:cs typeface="Arial"/>
              <a:sym typeface="Arial"/>
            </a:endParaRPr>
          </a:p>
        </p:txBody>
      </p:sp>
      <p:pic>
        <p:nvPicPr>
          <p:cNvPr id="306" name="Google Shape;306;p35"/>
          <p:cNvPicPr preferRelativeResize="0"/>
          <p:nvPr/>
        </p:nvPicPr>
        <p:blipFill rotWithShape="1">
          <a:blip r:embed="rId3">
            <a:alphaModFix/>
          </a:blip>
          <a:srcRect/>
          <a:stretch/>
        </p:blipFill>
        <p:spPr>
          <a:xfrm>
            <a:off x="3677375" y="1063125"/>
            <a:ext cx="4169626" cy="56433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p36"/>
          <p:cNvSpPr txBox="1">
            <a:spLocks noGrp="1"/>
          </p:cNvSpPr>
          <p:nvPr>
            <p:ph type="title" idx="4294967295"/>
          </p:nvPr>
        </p:nvSpPr>
        <p:spPr>
          <a:xfrm>
            <a:off x="2213050" y="316750"/>
            <a:ext cx="5991000" cy="3975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SzPts val="1400"/>
              <a:buNone/>
            </a:pPr>
            <a:r>
              <a:rPr lang="en-US" sz="2500">
                <a:solidFill>
                  <a:srgbClr val="001F5F"/>
                </a:solidFill>
              </a:rPr>
              <a:t>Porcentaje de clientes por categoría</a:t>
            </a:r>
            <a:endParaRPr sz="2500"/>
          </a:p>
        </p:txBody>
      </p:sp>
      <p:pic>
        <p:nvPicPr>
          <p:cNvPr id="312" name="Google Shape;312;p36"/>
          <p:cNvPicPr preferRelativeResize="0"/>
          <p:nvPr/>
        </p:nvPicPr>
        <p:blipFill rotWithShape="1">
          <a:blip r:embed="rId3">
            <a:alphaModFix/>
          </a:blip>
          <a:srcRect/>
          <a:stretch/>
        </p:blipFill>
        <p:spPr>
          <a:xfrm>
            <a:off x="3692050" y="1065350"/>
            <a:ext cx="4013831" cy="3685150"/>
          </a:xfrm>
          <a:prstGeom prst="rect">
            <a:avLst/>
          </a:prstGeom>
          <a:noFill/>
          <a:ln>
            <a:noFill/>
          </a:ln>
        </p:spPr>
      </p:pic>
      <p:pic>
        <p:nvPicPr>
          <p:cNvPr id="313" name="Google Shape;313;p36"/>
          <p:cNvPicPr preferRelativeResize="0"/>
          <p:nvPr/>
        </p:nvPicPr>
        <p:blipFill rotWithShape="1">
          <a:blip r:embed="rId4">
            <a:alphaModFix/>
          </a:blip>
          <a:srcRect/>
          <a:stretch/>
        </p:blipFill>
        <p:spPr>
          <a:xfrm>
            <a:off x="5677150" y="3327500"/>
            <a:ext cx="5380199" cy="1423000"/>
          </a:xfrm>
          <a:prstGeom prst="rect">
            <a:avLst/>
          </a:prstGeom>
          <a:noFill/>
          <a:ln>
            <a:noFill/>
          </a:ln>
        </p:spPr>
      </p:pic>
      <p:sp>
        <p:nvSpPr>
          <p:cNvPr id="314" name="Google Shape;314;p36"/>
          <p:cNvSpPr/>
          <p:nvPr/>
        </p:nvSpPr>
        <p:spPr>
          <a:xfrm>
            <a:off x="2213038" y="790450"/>
            <a:ext cx="7098300" cy="105000"/>
          </a:xfrm>
          <a:prstGeom prst="rect">
            <a:avLst/>
          </a:prstGeom>
          <a:solidFill>
            <a:srgbClr val="001F5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highlight>
                <a:schemeClr val="dk2"/>
              </a:highlight>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0"/>
          <p:cNvSpPr txBox="1">
            <a:spLocks noGrp="1"/>
          </p:cNvSpPr>
          <p:nvPr>
            <p:ph type="title" idx="4294967295"/>
          </p:nvPr>
        </p:nvSpPr>
        <p:spPr>
          <a:xfrm>
            <a:off x="2237925" y="839275"/>
            <a:ext cx="5991000" cy="4746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SzPts val="1400"/>
              <a:buNone/>
            </a:pPr>
            <a:r>
              <a:rPr lang="en-US" sz="3000">
                <a:solidFill>
                  <a:srgbClr val="001F5F"/>
                </a:solidFill>
              </a:rPr>
              <a:t>Resumen</a:t>
            </a:r>
            <a:endParaRPr sz="3000"/>
          </a:p>
        </p:txBody>
      </p:sp>
      <p:sp>
        <p:nvSpPr>
          <p:cNvPr id="104" name="Google Shape;104;p10"/>
          <p:cNvSpPr/>
          <p:nvPr/>
        </p:nvSpPr>
        <p:spPr>
          <a:xfrm>
            <a:off x="2237925" y="1433675"/>
            <a:ext cx="7098300" cy="105000"/>
          </a:xfrm>
          <a:prstGeom prst="rect">
            <a:avLst/>
          </a:prstGeom>
          <a:solidFill>
            <a:srgbClr val="001F5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highlight>
                <a:schemeClr val="dk2"/>
              </a:highlight>
              <a:latin typeface="Arial"/>
              <a:ea typeface="Arial"/>
              <a:cs typeface="Arial"/>
              <a:sym typeface="Arial"/>
            </a:endParaRPr>
          </a:p>
        </p:txBody>
      </p:sp>
      <p:sp>
        <p:nvSpPr>
          <p:cNvPr id="105" name="Google Shape;105;p10"/>
          <p:cNvSpPr txBox="1"/>
          <p:nvPr/>
        </p:nvSpPr>
        <p:spPr>
          <a:xfrm>
            <a:off x="2237925" y="1752050"/>
            <a:ext cx="7098300" cy="2586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1200"/>
              </a:spcBef>
              <a:spcAft>
                <a:spcPts val="0"/>
              </a:spcAft>
              <a:buClr>
                <a:srgbClr val="000000"/>
              </a:buClr>
              <a:buSzPts val="1400"/>
              <a:buFont typeface="Arial"/>
              <a:buNone/>
            </a:pPr>
            <a:r>
              <a:rPr lang="en-US">
                <a:latin typeface="Calibri"/>
                <a:ea typeface="Calibri"/>
                <a:cs typeface="Calibri"/>
                <a:sym typeface="Calibri"/>
              </a:rPr>
              <a:t>En el presente trabajo se propone el mejor modelo de clasificación, programado en Python , usando la librería Sklearn, que nos permita aprender los patrones para realizar nuevas predicciones, cuyo fin es lograr la mayor precisión posible.</a:t>
            </a:r>
            <a:endParaRPr>
              <a:latin typeface="Calibri"/>
              <a:ea typeface="Calibri"/>
              <a:cs typeface="Calibri"/>
              <a:sym typeface="Calibri"/>
            </a:endParaRPr>
          </a:p>
          <a:p>
            <a:pPr marL="0" marR="0" lvl="0" indent="0" algn="l" rtl="0">
              <a:lnSpc>
                <a:spcPct val="100000"/>
              </a:lnSpc>
              <a:spcBef>
                <a:spcPts val="1200"/>
              </a:spcBef>
              <a:spcAft>
                <a:spcPts val="0"/>
              </a:spcAft>
              <a:buClr>
                <a:srgbClr val="000000"/>
              </a:buClr>
              <a:buSzPts val="1400"/>
              <a:buFont typeface="Arial"/>
              <a:buNone/>
            </a:pPr>
            <a:r>
              <a:rPr lang="en-US">
                <a:latin typeface="Calibri"/>
                <a:ea typeface="Calibri"/>
                <a:cs typeface="Calibri"/>
                <a:sym typeface="Calibri"/>
              </a:rPr>
              <a:t>Para ello, se evaluarán distintos modelos como: KNeighborsClassifier, RandomForestClassifier, XGB Classifier y MLP Classifier.</a:t>
            </a:r>
            <a:endParaRPr>
              <a:latin typeface="Calibri"/>
              <a:ea typeface="Calibri"/>
              <a:cs typeface="Calibri"/>
              <a:sym typeface="Calibri"/>
            </a:endParaRPr>
          </a:p>
          <a:p>
            <a:pPr marL="0" marR="0" lvl="0" indent="0" algn="l" rtl="0">
              <a:lnSpc>
                <a:spcPct val="100000"/>
              </a:lnSpc>
              <a:spcBef>
                <a:spcPts val="1200"/>
              </a:spcBef>
              <a:spcAft>
                <a:spcPts val="0"/>
              </a:spcAft>
              <a:buClr>
                <a:srgbClr val="000000"/>
              </a:buClr>
              <a:buSzPts val="1400"/>
              <a:buFont typeface="Arial"/>
              <a:buNone/>
            </a:pPr>
            <a:endParaRPr>
              <a:latin typeface="Calibri"/>
              <a:ea typeface="Calibri"/>
              <a:cs typeface="Calibri"/>
              <a:sym typeface="Calibri"/>
            </a:endParaRPr>
          </a:p>
          <a:p>
            <a:pPr marL="0" marR="0" lvl="0" indent="0" algn="l" rtl="0">
              <a:lnSpc>
                <a:spcPct val="100000"/>
              </a:lnSpc>
              <a:spcBef>
                <a:spcPts val="1200"/>
              </a:spcBef>
              <a:spcAft>
                <a:spcPts val="0"/>
              </a:spcAft>
              <a:buClr>
                <a:srgbClr val="000000"/>
              </a:buClr>
              <a:buSzPts val="1400"/>
              <a:buFont typeface="Arial"/>
              <a:buNone/>
            </a:pPr>
            <a:r>
              <a:rPr lang="en-US">
                <a:latin typeface="Calibri"/>
                <a:ea typeface="Calibri"/>
                <a:cs typeface="Calibri"/>
                <a:sym typeface="Calibri"/>
              </a:rPr>
              <a:t>Al terminar el proyecto se elegirá el mejor modelo que otorga la mayor precisión, utilizando el indicador accuracy, como también se dará recomendaciones para mejorar la precisión del modelo.</a:t>
            </a:r>
            <a:endParaRPr>
              <a:latin typeface="Calibri"/>
              <a:ea typeface="Calibri"/>
              <a:cs typeface="Calibri"/>
              <a:sym typeface="Calibri"/>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37"/>
          <p:cNvSpPr txBox="1">
            <a:spLocks noGrp="1"/>
          </p:cNvSpPr>
          <p:nvPr>
            <p:ph type="title" idx="4294967295"/>
          </p:nvPr>
        </p:nvSpPr>
        <p:spPr>
          <a:xfrm>
            <a:off x="2213050" y="316750"/>
            <a:ext cx="5991000" cy="397500"/>
          </a:xfrm>
          <a:prstGeom prst="rect">
            <a:avLst/>
          </a:prstGeom>
          <a:noFill/>
          <a:ln>
            <a:noFill/>
          </a:ln>
        </p:spPr>
        <p:txBody>
          <a:bodyPr spcFirstLastPara="1" wrap="square" lIns="0" tIns="12700" rIns="0" bIns="0" anchor="t" anchorCtr="0">
            <a:spAutoFit/>
          </a:bodyPr>
          <a:lstStyle/>
          <a:p>
            <a:pPr marL="0" lvl="0" indent="0" algn="l" rtl="0">
              <a:lnSpc>
                <a:spcPct val="100000"/>
              </a:lnSpc>
              <a:spcBef>
                <a:spcPts val="0"/>
              </a:spcBef>
              <a:spcAft>
                <a:spcPts val="0"/>
              </a:spcAft>
              <a:buSzPts val="1400"/>
              <a:buNone/>
            </a:pPr>
            <a:r>
              <a:rPr lang="en-US" sz="2500">
                <a:solidFill>
                  <a:srgbClr val="001F5F"/>
                </a:solidFill>
              </a:rPr>
              <a:t>Histograma y boxplot - ‘Age’</a:t>
            </a:r>
            <a:endParaRPr sz="2500"/>
          </a:p>
        </p:txBody>
      </p:sp>
      <p:sp>
        <p:nvSpPr>
          <p:cNvPr id="320" name="Google Shape;320;p37"/>
          <p:cNvSpPr/>
          <p:nvPr/>
        </p:nvSpPr>
        <p:spPr>
          <a:xfrm>
            <a:off x="2213038" y="790450"/>
            <a:ext cx="7098300" cy="105000"/>
          </a:xfrm>
          <a:prstGeom prst="rect">
            <a:avLst/>
          </a:prstGeom>
          <a:solidFill>
            <a:srgbClr val="001F5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highlight>
                <a:schemeClr val="dk2"/>
              </a:highlight>
              <a:latin typeface="Arial"/>
              <a:ea typeface="Arial"/>
              <a:cs typeface="Arial"/>
              <a:sym typeface="Arial"/>
            </a:endParaRPr>
          </a:p>
        </p:txBody>
      </p:sp>
      <p:pic>
        <p:nvPicPr>
          <p:cNvPr id="321" name="Google Shape;321;p37"/>
          <p:cNvPicPr preferRelativeResize="0"/>
          <p:nvPr/>
        </p:nvPicPr>
        <p:blipFill rotWithShape="1">
          <a:blip r:embed="rId3">
            <a:alphaModFix/>
          </a:blip>
          <a:srcRect/>
          <a:stretch/>
        </p:blipFill>
        <p:spPr>
          <a:xfrm>
            <a:off x="3068250" y="895450"/>
            <a:ext cx="5205425" cy="56577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38"/>
          <p:cNvSpPr txBox="1">
            <a:spLocks noGrp="1"/>
          </p:cNvSpPr>
          <p:nvPr>
            <p:ph type="title" idx="4294967295"/>
          </p:nvPr>
        </p:nvSpPr>
        <p:spPr>
          <a:xfrm>
            <a:off x="2213050" y="316750"/>
            <a:ext cx="5991000" cy="397500"/>
          </a:xfrm>
          <a:prstGeom prst="rect">
            <a:avLst/>
          </a:prstGeom>
          <a:noFill/>
          <a:ln>
            <a:noFill/>
          </a:ln>
        </p:spPr>
        <p:txBody>
          <a:bodyPr spcFirstLastPara="1" wrap="square" lIns="0" tIns="12700" rIns="0" bIns="0" anchor="t" anchorCtr="0">
            <a:spAutoFit/>
          </a:bodyPr>
          <a:lstStyle/>
          <a:p>
            <a:pPr marL="0" lvl="0" indent="0" algn="l" rtl="0">
              <a:lnSpc>
                <a:spcPct val="100000"/>
              </a:lnSpc>
              <a:spcBef>
                <a:spcPts val="0"/>
              </a:spcBef>
              <a:spcAft>
                <a:spcPts val="0"/>
              </a:spcAft>
              <a:buSzPts val="1400"/>
              <a:buNone/>
            </a:pPr>
            <a:r>
              <a:rPr lang="en-US" sz="2500">
                <a:solidFill>
                  <a:srgbClr val="001F5F"/>
                </a:solidFill>
              </a:rPr>
              <a:t>Histograma y boxplot - ‘Work_Experience’</a:t>
            </a:r>
            <a:endParaRPr sz="2500"/>
          </a:p>
        </p:txBody>
      </p:sp>
      <p:sp>
        <p:nvSpPr>
          <p:cNvPr id="327" name="Google Shape;327;p38"/>
          <p:cNvSpPr/>
          <p:nvPr/>
        </p:nvSpPr>
        <p:spPr>
          <a:xfrm>
            <a:off x="2213038" y="790450"/>
            <a:ext cx="7098300" cy="105000"/>
          </a:xfrm>
          <a:prstGeom prst="rect">
            <a:avLst/>
          </a:prstGeom>
          <a:solidFill>
            <a:srgbClr val="001F5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highlight>
                <a:schemeClr val="dk2"/>
              </a:highlight>
              <a:latin typeface="Arial"/>
              <a:ea typeface="Arial"/>
              <a:cs typeface="Arial"/>
              <a:sym typeface="Arial"/>
            </a:endParaRPr>
          </a:p>
        </p:txBody>
      </p:sp>
      <p:pic>
        <p:nvPicPr>
          <p:cNvPr id="328" name="Google Shape;328;p38"/>
          <p:cNvPicPr preferRelativeResize="0"/>
          <p:nvPr/>
        </p:nvPicPr>
        <p:blipFill rotWithShape="1">
          <a:blip r:embed="rId3">
            <a:alphaModFix/>
          </a:blip>
          <a:srcRect/>
          <a:stretch/>
        </p:blipFill>
        <p:spPr>
          <a:xfrm>
            <a:off x="3113752" y="895450"/>
            <a:ext cx="5462422" cy="5699726"/>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3" name="Google Shape;333;p39"/>
          <p:cNvSpPr txBox="1">
            <a:spLocks noGrp="1"/>
          </p:cNvSpPr>
          <p:nvPr>
            <p:ph type="title" idx="4294967295"/>
          </p:nvPr>
        </p:nvSpPr>
        <p:spPr>
          <a:xfrm>
            <a:off x="2213050" y="316750"/>
            <a:ext cx="5991000" cy="397500"/>
          </a:xfrm>
          <a:prstGeom prst="rect">
            <a:avLst/>
          </a:prstGeom>
          <a:noFill/>
          <a:ln>
            <a:noFill/>
          </a:ln>
        </p:spPr>
        <p:txBody>
          <a:bodyPr spcFirstLastPara="1" wrap="square" lIns="0" tIns="12700" rIns="0" bIns="0" anchor="t" anchorCtr="0">
            <a:spAutoFit/>
          </a:bodyPr>
          <a:lstStyle/>
          <a:p>
            <a:pPr marL="0" lvl="0" indent="0" algn="l" rtl="0">
              <a:lnSpc>
                <a:spcPct val="100000"/>
              </a:lnSpc>
              <a:spcBef>
                <a:spcPts val="0"/>
              </a:spcBef>
              <a:spcAft>
                <a:spcPts val="0"/>
              </a:spcAft>
              <a:buSzPts val="1400"/>
              <a:buNone/>
            </a:pPr>
            <a:r>
              <a:rPr lang="en-US" sz="2500">
                <a:solidFill>
                  <a:srgbClr val="001F5F"/>
                </a:solidFill>
              </a:rPr>
              <a:t>Histograma y boxplot - ‘Family_Size’</a:t>
            </a:r>
            <a:endParaRPr sz="2500"/>
          </a:p>
        </p:txBody>
      </p:sp>
      <p:sp>
        <p:nvSpPr>
          <p:cNvPr id="334" name="Google Shape;334;p39"/>
          <p:cNvSpPr/>
          <p:nvPr/>
        </p:nvSpPr>
        <p:spPr>
          <a:xfrm>
            <a:off x="2213038" y="790450"/>
            <a:ext cx="7098300" cy="105000"/>
          </a:xfrm>
          <a:prstGeom prst="rect">
            <a:avLst/>
          </a:prstGeom>
          <a:solidFill>
            <a:srgbClr val="001F5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highlight>
                <a:schemeClr val="dk2"/>
              </a:highlight>
              <a:latin typeface="Arial"/>
              <a:ea typeface="Arial"/>
              <a:cs typeface="Arial"/>
              <a:sym typeface="Arial"/>
            </a:endParaRPr>
          </a:p>
        </p:txBody>
      </p:sp>
      <p:pic>
        <p:nvPicPr>
          <p:cNvPr id="335" name="Google Shape;335;p39"/>
          <p:cNvPicPr preferRelativeResize="0"/>
          <p:nvPr/>
        </p:nvPicPr>
        <p:blipFill rotWithShape="1">
          <a:blip r:embed="rId3">
            <a:alphaModFix/>
          </a:blip>
          <a:srcRect/>
          <a:stretch/>
        </p:blipFill>
        <p:spPr>
          <a:xfrm>
            <a:off x="3125875" y="895450"/>
            <a:ext cx="5587249" cy="565775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40"/>
          <p:cNvSpPr txBox="1">
            <a:spLocks noGrp="1"/>
          </p:cNvSpPr>
          <p:nvPr>
            <p:ph type="title" idx="4294967295"/>
          </p:nvPr>
        </p:nvSpPr>
        <p:spPr>
          <a:xfrm>
            <a:off x="1750975" y="0"/>
            <a:ext cx="8045100" cy="10596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SzPts val="1400"/>
              <a:buNone/>
            </a:pPr>
            <a:r>
              <a:rPr lang="en-US" sz="3400" b="1">
                <a:solidFill>
                  <a:srgbClr val="001F5F"/>
                </a:solidFill>
              </a:rPr>
              <a:t>Task 1:  Como las otras variables se relacionan con el target ( Segmento)</a:t>
            </a:r>
            <a:endParaRPr sz="3400" b="1"/>
          </a:p>
        </p:txBody>
      </p:sp>
      <p:sp>
        <p:nvSpPr>
          <p:cNvPr id="341" name="Google Shape;341;p40"/>
          <p:cNvSpPr/>
          <p:nvPr/>
        </p:nvSpPr>
        <p:spPr>
          <a:xfrm>
            <a:off x="2237925" y="1433675"/>
            <a:ext cx="7098300" cy="105000"/>
          </a:xfrm>
          <a:prstGeom prst="rect">
            <a:avLst/>
          </a:prstGeom>
          <a:solidFill>
            <a:srgbClr val="001F5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highlight>
                <a:schemeClr val="dk2"/>
              </a:highlight>
              <a:latin typeface="Arial"/>
              <a:ea typeface="Arial"/>
              <a:cs typeface="Arial"/>
              <a:sym typeface="Arial"/>
            </a:endParaRPr>
          </a:p>
        </p:txBody>
      </p:sp>
      <p:sp>
        <p:nvSpPr>
          <p:cNvPr id="342" name="Google Shape;342;p40"/>
          <p:cNvSpPr txBox="1"/>
          <p:nvPr/>
        </p:nvSpPr>
        <p:spPr>
          <a:xfrm>
            <a:off x="2175600" y="964250"/>
            <a:ext cx="7098300" cy="5388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300"/>
              <a:buFont typeface="Arial"/>
              <a:buNone/>
            </a:pPr>
            <a:r>
              <a:rPr lang="en-US" sz="2300" b="0" i="0" u="none" strike="noStrike" cap="none">
                <a:solidFill>
                  <a:srgbClr val="001F5F"/>
                </a:solidFill>
                <a:latin typeface="Arial"/>
                <a:ea typeface="Arial"/>
                <a:cs typeface="Arial"/>
                <a:sym typeface="Arial"/>
              </a:rPr>
              <a:t>Genero VS Segmento</a:t>
            </a:r>
            <a:endParaRPr sz="2300" b="0" i="0" u="none" strike="noStrike" cap="none">
              <a:solidFill>
                <a:srgbClr val="001F5F"/>
              </a:solidFill>
              <a:latin typeface="Arial"/>
              <a:ea typeface="Arial"/>
              <a:cs typeface="Arial"/>
              <a:sym typeface="Arial"/>
            </a:endParaRPr>
          </a:p>
        </p:txBody>
      </p:sp>
      <p:pic>
        <p:nvPicPr>
          <p:cNvPr id="343" name="Google Shape;343;p40"/>
          <p:cNvPicPr preferRelativeResize="0"/>
          <p:nvPr/>
        </p:nvPicPr>
        <p:blipFill rotWithShape="1">
          <a:blip r:embed="rId3">
            <a:alphaModFix/>
          </a:blip>
          <a:srcRect/>
          <a:stretch/>
        </p:blipFill>
        <p:spPr>
          <a:xfrm>
            <a:off x="3566520" y="1562050"/>
            <a:ext cx="4441110" cy="3574407"/>
          </a:xfrm>
          <a:prstGeom prst="rect">
            <a:avLst/>
          </a:prstGeom>
          <a:noFill/>
          <a:ln>
            <a:noFill/>
          </a:ln>
        </p:spPr>
      </p:pic>
      <p:sp>
        <p:nvSpPr>
          <p:cNvPr id="344" name="Google Shape;344;p40"/>
          <p:cNvSpPr txBox="1"/>
          <p:nvPr/>
        </p:nvSpPr>
        <p:spPr>
          <a:xfrm>
            <a:off x="2136371" y="5195455"/>
            <a:ext cx="7481454" cy="738664"/>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000000"/>
              </a:buClr>
              <a:buSzPts val="1400"/>
              <a:buFont typeface="Arial"/>
              <a:buChar char="•"/>
            </a:pPr>
            <a:r>
              <a:rPr lang="en-US" sz="1400" b="0" i="0" u="none" strike="noStrike" cap="none">
                <a:solidFill>
                  <a:srgbClr val="000000"/>
                </a:solidFill>
                <a:latin typeface="Arial"/>
                <a:ea typeface="Arial"/>
                <a:cs typeface="Arial"/>
                <a:sym typeface="Arial"/>
              </a:rPr>
              <a:t>Se observa que la mayoría de clientes que conforman el segmento D son hombres.</a:t>
            </a:r>
            <a:endParaRPr/>
          </a:p>
          <a:p>
            <a:pPr marL="285750" marR="0" lvl="0" indent="-285750" algn="l" rtl="0">
              <a:lnSpc>
                <a:spcPct val="100000"/>
              </a:lnSpc>
              <a:spcBef>
                <a:spcPts val="0"/>
              </a:spcBef>
              <a:spcAft>
                <a:spcPts val="0"/>
              </a:spcAft>
              <a:buClr>
                <a:srgbClr val="000000"/>
              </a:buClr>
              <a:buSzPts val="1400"/>
              <a:buFont typeface="Arial"/>
              <a:buChar char="•"/>
            </a:pPr>
            <a:r>
              <a:rPr lang="en-US" sz="1400" b="0" i="0" u="none" strike="noStrike" cap="none">
                <a:solidFill>
                  <a:srgbClr val="000000"/>
                </a:solidFill>
                <a:latin typeface="Arial"/>
                <a:ea typeface="Arial"/>
                <a:cs typeface="Arial"/>
                <a:sym typeface="Arial"/>
              </a:rPr>
              <a:t>No hay variaciones significativas entre los clientes según su genero en los segmentos A,B y C.</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49" name="Google Shape;349;p41"/>
          <p:cNvSpPr txBox="1">
            <a:spLocks noGrp="1"/>
          </p:cNvSpPr>
          <p:nvPr>
            <p:ph type="title" idx="4294967295"/>
          </p:nvPr>
        </p:nvSpPr>
        <p:spPr>
          <a:xfrm>
            <a:off x="2237925" y="161925"/>
            <a:ext cx="5991000" cy="5361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SzPts val="1400"/>
              <a:buNone/>
            </a:pPr>
            <a:r>
              <a:rPr lang="en-US" sz="3400">
                <a:solidFill>
                  <a:srgbClr val="001F5F"/>
                </a:solidFill>
              </a:rPr>
              <a:t>Task 1: </a:t>
            </a:r>
            <a:endParaRPr sz="3400"/>
          </a:p>
        </p:txBody>
      </p:sp>
      <p:sp>
        <p:nvSpPr>
          <p:cNvPr id="350" name="Google Shape;350;p41"/>
          <p:cNvSpPr/>
          <p:nvPr/>
        </p:nvSpPr>
        <p:spPr>
          <a:xfrm>
            <a:off x="2237925" y="1433675"/>
            <a:ext cx="7098300" cy="105000"/>
          </a:xfrm>
          <a:prstGeom prst="rect">
            <a:avLst/>
          </a:prstGeom>
          <a:solidFill>
            <a:srgbClr val="001F5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highlight>
                <a:schemeClr val="dk2"/>
              </a:highlight>
              <a:latin typeface="Arial"/>
              <a:ea typeface="Arial"/>
              <a:cs typeface="Arial"/>
              <a:sym typeface="Arial"/>
            </a:endParaRPr>
          </a:p>
        </p:txBody>
      </p:sp>
      <p:sp>
        <p:nvSpPr>
          <p:cNvPr id="351" name="Google Shape;351;p41"/>
          <p:cNvSpPr txBox="1"/>
          <p:nvPr/>
        </p:nvSpPr>
        <p:spPr>
          <a:xfrm>
            <a:off x="2224375" y="871500"/>
            <a:ext cx="7098300" cy="5388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300"/>
              <a:buFont typeface="Arial"/>
              <a:buNone/>
            </a:pPr>
            <a:r>
              <a:rPr lang="en-US" sz="2300" b="0" i="0" u="none" strike="noStrike" cap="none">
                <a:solidFill>
                  <a:srgbClr val="001F5F"/>
                </a:solidFill>
                <a:latin typeface="Arial"/>
                <a:ea typeface="Arial"/>
                <a:cs typeface="Arial"/>
                <a:sym typeface="Arial"/>
              </a:rPr>
              <a:t>Ever_Married VS Segmentación</a:t>
            </a:r>
            <a:endParaRPr sz="2300" b="0" i="0" u="none" strike="noStrike" cap="none">
              <a:solidFill>
                <a:srgbClr val="001F5F"/>
              </a:solidFill>
              <a:latin typeface="Arial"/>
              <a:ea typeface="Arial"/>
              <a:cs typeface="Arial"/>
              <a:sym typeface="Arial"/>
            </a:endParaRPr>
          </a:p>
        </p:txBody>
      </p:sp>
      <p:pic>
        <p:nvPicPr>
          <p:cNvPr id="352" name="Google Shape;352;p41"/>
          <p:cNvPicPr preferRelativeResize="0"/>
          <p:nvPr/>
        </p:nvPicPr>
        <p:blipFill rotWithShape="1">
          <a:blip r:embed="rId3">
            <a:alphaModFix/>
          </a:blip>
          <a:srcRect/>
          <a:stretch/>
        </p:blipFill>
        <p:spPr>
          <a:xfrm>
            <a:off x="3304503" y="1562050"/>
            <a:ext cx="4924422" cy="3373376"/>
          </a:xfrm>
          <a:prstGeom prst="rect">
            <a:avLst/>
          </a:prstGeom>
          <a:noFill/>
          <a:ln>
            <a:noFill/>
          </a:ln>
        </p:spPr>
      </p:pic>
      <p:sp>
        <p:nvSpPr>
          <p:cNvPr id="353" name="Google Shape;353;p41"/>
          <p:cNvSpPr txBox="1"/>
          <p:nvPr/>
        </p:nvSpPr>
        <p:spPr>
          <a:xfrm>
            <a:off x="2210789" y="4935426"/>
            <a:ext cx="7111850" cy="954107"/>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000000"/>
              </a:buClr>
              <a:buSzPts val="1400"/>
              <a:buFont typeface="Arial"/>
              <a:buChar char="•"/>
            </a:pPr>
            <a:r>
              <a:rPr lang="en-US" sz="1400" b="0" i="0" u="none" strike="noStrike" cap="none">
                <a:solidFill>
                  <a:srgbClr val="000000"/>
                </a:solidFill>
                <a:latin typeface="Arial"/>
                <a:ea typeface="Arial"/>
                <a:cs typeface="Arial"/>
                <a:sym typeface="Arial"/>
              </a:rPr>
              <a:t>La mayoría de clientes que conforman el segmento D son aquellas que ninguna vez se casaron, sin embargo, en el segmento A no tiene variación significativa.</a:t>
            </a:r>
            <a:endParaRPr/>
          </a:p>
          <a:p>
            <a:pPr marL="285750" marR="0" lvl="0" indent="-285750" algn="l" rtl="0">
              <a:lnSpc>
                <a:spcPct val="100000"/>
              </a:lnSpc>
              <a:spcBef>
                <a:spcPts val="0"/>
              </a:spcBef>
              <a:spcAft>
                <a:spcPts val="0"/>
              </a:spcAft>
              <a:buClr>
                <a:srgbClr val="000000"/>
              </a:buClr>
              <a:buSzPts val="1400"/>
              <a:buFont typeface="Arial"/>
              <a:buChar char="•"/>
            </a:pPr>
            <a:r>
              <a:rPr lang="en-US" sz="1400" b="0" i="0" u="none" strike="noStrike" cap="none">
                <a:solidFill>
                  <a:srgbClr val="000000"/>
                </a:solidFill>
                <a:latin typeface="Arial"/>
                <a:ea typeface="Arial"/>
                <a:cs typeface="Arial"/>
                <a:sym typeface="Arial"/>
              </a:rPr>
              <a:t>Por otro lado, aquellos clientes que sean casado están posicionados en segmentos más atractivos para la empresa A,B y C</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358" name="Google Shape;358;p42"/>
          <p:cNvSpPr txBox="1">
            <a:spLocks noGrp="1"/>
          </p:cNvSpPr>
          <p:nvPr>
            <p:ph type="title" idx="4294967295"/>
          </p:nvPr>
        </p:nvSpPr>
        <p:spPr>
          <a:xfrm>
            <a:off x="2237925" y="161925"/>
            <a:ext cx="5991000" cy="5361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SzPts val="1400"/>
              <a:buNone/>
            </a:pPr>
            <a:r>
              <a:rPr lang="en-US" sz="3400">
                <a:solidFill>
                  <a:srgbClr val="001F5F"/>
                </a:solidFill>
              </a:rPr>
              <a:t>Task 1: </a:t>
            </a:r>
            <a:endParaRPr sz="3400"/>
          </a:p>
        </p:txBody>
      </p:sp>
      <p:sp>
        <p:nvSpPr>
          <p:cNvPr id="359" name="Google Shape;359;p42"/>
          <p:cNvSpPr/>
          <p:nvPr/>
        </p:nvSpPr>
        <p:spPr>
          <a:xfrm>
            <a:off x="2237925" y="1433675"/>
            <a:ext cx="7098300" cy="105000"/>
          </a:xfrm>
          <a:prstGeom prst="rect">
            <a:avLst/>
          </a:prstGeom>
          <a:solidFill>
            <a:srgbClr val="001F5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highlight>
                <a:schemeClr val="dk2"/>
              </a:highlight>
              <a:latin typeface="Arial"/>
              <a:ea typeface="Arial"/>
              <a:cs typeface="Arial"/>
              <a:sym typeface="Arial"/>
            </a:endParaRPr>
          </a:p>
        </p:txBody>
      </p:sp>
      <p:sp>
        <p:nvSpPr>
          <p:cNvPr id="360" name="Google Shape;360;p42"/>
          <p:cNvSpPr txBox="1"/>
          <p:nvPr/>
        </p:nvSpPr>
        <p:spPr>
          <a:xfrm>
            <a:off x="2224375" y="871500"/>
            <a:ext cx="7098300" cy="5388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300"/>
              <a:buFont typeface="Arial"/>
              <a:buNone/>
            </a:pPr>
            <a:r>
              <a:rPr lang="en-US" sz="2300" b="0" i="0" u="none" strike="noStrike" cap="none">
                <a:solidFill>
                  <a:srgbClr val="001F5F"/>
                </a:solidFill>
                <a:latin typeface="Arial"/>
                <a:ea typeface="Arial"/>
                <a:cs typeface="Arial"/>
                <a:sym typeface="Arial"/>
              </a:rPr>
              <a:t>Age VS Segmento</a:t>
            </a:r>
            <a:endParaRPr sz="2300" b="0" i="0" u="none" strike="noStrike" cap="none">
              <a:solidFill>
                <a:srgbClr val="001F5F"/>
              </a:solidFill>
              <a:latin typeface="Arial"/>
              <a:ea typeface="Arial"/>
              <a:cs typeface="Arial"/>
              <a:sym typeface="Arial"/>
            </a:endParaRPr>
          </a:p>
        </p:txBody>
      </p:sp>
      <p:pic>
        <p:nvPicPr>
          <p:cNvPr id="361" name="Google Shape;361;p42"/>
          <p:cNvPicPr preferRelativeResize="0"/>
          <p:nvPr/>
        </p:nvPicPr>
        <p:blipFill rotWithShape="1">
          <a:blip r:embed="rId3">
            <a:alphaModFix/>
          </a:blip>
          <a:srcRect/>
          <a:stretch/>
        </p:blipFill>
        <p:spPr>
          <a:xfrm>
            <a:off x="3682538" y="1583774"/>
            <a:ext cx="4546387" cy="3208986"/>
          </a:xfrm>
          <a:prstGeom prst="rect">
            <a:avLst/>
          </a:prstGeom>
          <a:noFill/>
          <a:ln>
            <a:noFill/>
          </a:ln>
        </p:spPr>
      </p:pic>
      <p:sp>
        <p:nvSpPr>
          <p:cNvPr id="362" name="Google Shape;362;p42"/>
          <p:cNvSpPr txBox="1"/>
          <p:nvPr/>
        </p:nvSpPr>
        <p:spPr>
          <a:xfrm>
            <a:off x="2237925" y="4921135"/>
            <a:ext cx="7098300" cy="738664"/>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000000"/>
              </a:buClr>
              <a:buSzPts val="1400"/>
              <a:buFont typeface="Arial"/>
              <a:buChar char="•"/>
            </a:pPr>
            <a:r>
              <a:rPr lang="en-US" sz="1400" b="0" i="0" u="none" strike="noStrike" cap="none">
                <a:solidFill>
                  <a:srgbClr val="000000"/>
                </a:solidFill>
                <a:latin typeface="Arial"/>
                <a:ea typeface="Arial"/>
                <a:cs typeface="Arial"/>
                <a:sym typeface="Arial"/>
              </a:rPr>
              <a:t>La edad de los clientes que conforman el segmento D son relativamente más jóvenes que los otros segmentos, rondando por los 22 años a 34 años aprox.</a:t>
            </a:r>
            <a:endParaRPr/>
          </a:p>
          <a:p>
            <a:pPr marL="285750" marR="0" lvl="0" indent="-19685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Google Shape;367;p43"/>
          <p:cNvSpPr txBox="1">
            <a:spLocks noGrp="1"/>
          </p:cNvSpPr>
          <p:nvPr>
            <p:ph type="title" idx="4294967295"/>
          </p:nvPr>
        </p:nvSpPr>
        <p:spPr>
          <a:xfrm>
            <a:off x="2237925" y="161925"/>
            <a:ext cx="5991000" cy="5361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SzPts val="1400"/>
              <a:buNone/>
            </a:pPr>
            <a:r>
              <a:rPr lang="en-US" sz="3400">
                <a:solidFill>
                  <a:srgbClr val="001F5F"/>
                </a:solidFill>
              </a:rPr>
              <a:t>Task 1: </a:t>
            </a:r>
            <a:endParaRPr sz="3400"/>
          </a:p>
        </p:txBody>
      </p:sp>
      <p:sp>
        <p:nvSpPr>
          <p:cNvPr id="368" name="Google Shape;368;p43"/>
          <p:cNvSpPr/>
          <p:nvPr/>
        </p:nvSpPr>
        <p:spPr>
          <a:xfrm>
            <a:off x="2237925" y="1433675"/>
            <a:ext cx="7098300" cy="105000"/>
          </a:xfrm>
          <a:prstGeom prst="rect">
            <a:avLst/>
          </a:prstGeom>
          <a:solidFill>
            <a:srgbClr val="001F5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highlight>
                <a:schemeClr val="dk2"/>
              </a:highlight>
              <a:latin typeface="Arial"/>
              <a:ea typeface="Arial"/>
              <a:cs typeface="Arial"/>
              <a:sym typeface="Arial"/>
            </a:endParaRPr>
          </a:p>
        </p:txBody>
      </p:sp>
      <p:sp>
        <p:nvSpPr>
          <p:cNvPr id="369" name="Google Shape;369;p43"/>
          <p:cNvSpPr txBox="1"/>
          <p:nvPr/>
        </p:nvSpPr>
        <p:spPr>
          <a:xfrm>
            <a:off x="2224375" y="871500"/>
            <a:ext cx="7098300" cy="5388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300"/>
              <a:buFont typeface="Arial"/>
              <a:buNone/>
            </a:pPr>
            <a:r>
              <a:rPr lang="en-US" sz="2300" b="0" i="0" u="none" strike="noStrike" cap="none">
                <a:solidFill>
                  <a:srgbClr val="001F5F"/>
                </a:solidFill>
                <a:latin typeface="Arial"/>
                <a:ea typeface="Arial"/>
                <a:cs typeface="Arial"/>
                <a:sym typeface="Arial"/>
              </a:rPr>
              <a:t>Graduados VS Segmento</a:t>
            </a:r>
            <a:endParaRPr sz="2300" b="0" i="0" u="none" strike="noStrike" cap="none">
              <a:solidFill>
                <a:srgbClr val="001F5F"/>
              </a:solidFill>
              <a:latin typeface="Arial"/>
              <a:ea typeface="Arial"/>
              <a:cs typeface="Arial"/>
              <a:sym typeface="Arial"/>
            </a:endParaRPr>
          </a:p>
        </p:txBody>
      </p:sp>
      <p:pic>
        <p:nvPicPr>
          <p:cNvPr id="370" name="Google Shape;370;p43"/>
          <p:cNvPicPr preferRelativeResize="0"/>
          <p:nvPr/>
        </p:nvPicPr>
        <p:blipFill rotWithShape="1">
          <a:blip r:embed="rId3">
            <a:alphaModFix/>
          </a:blip>
          <a:srcRect/>
          <a:stretch/>
        </p:blipFill>
        <p:spPr>
          <a:xfrm>
            <a:off x="3308465" y="1744000"/>
            <a:ext cx="5139671" cy="2761498"/>
          </a:xfrm>
          <a:prstGeom prst="rect">
            <a:avLst/>
          </a:prstGeom>
          <a:noFill/>
          <a:ln>
            <a:noFill/>
          </a:ln>
        </p:spPr>
      </p:pic>
      <p:sp>
        <p:nvSpPr>
          <p:cNvPr id="371" name="Google Shape;371;p43"/>
          <p:cNvSpPr txBox="1"/>
          <p:nvPr/>
        </p:nvSpPr>
        <p:spPr>
          <a:xfrm>
            <a:off x="2224375" y="4563688"/>
            <a:ext cx="7084750" cy="1384995"/>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000000"/>
              </a:buClr>
              <a:buSzPts val="1400"/>
              <a:buFont typeface="Arial"/>
              <a:buChar char="•"/>
            </a:pPr>
            <a:r>
              <a:rPr lang="en-US" sz="1400" b="0" i="0" u="none" strike="noStrike" cap="none">
                <a:solidFill>
                  <a:srgbClr val="000000"/>
                </a:solidFill>
                <a:latin typeface="Arial"/>
                <a:ea typeface="Arial"/>
                <a:cs typeface="Arial"/>
                <a:sym typeface="Arial"/>
              </a:rPr>
              <a:t>Los clientes que conforman en el segmento D, mayormente son aquellos que no sean graduado.</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1400"/>
              <a:buFont typeface="Arial"/>
              <a:buChar char="•"/>
            </a:pPr>
            <a:r>
              <a:rPr lang="en-US" sz="1400" b="0" i="0" u="none" strike="noStrike" cap="none">
                <a:solidFill>
                  <a:srgbClr val="000000"/>
                </a:solidFill>
                <a:latin typeface="Arial"/>
                <a:ea typeface="Arial"/>
                <a:cs typeface="Arial"/>
                <a:sym typeface="Arial"/>
              </a:rPr>
              <a:t>Por otra parte, aquellos clientes que si se han graduado conforman segmentos atractivas para la empresa que son A,B y C. Sin embargo, en el segmento A no es determinante que el cliente sea graduado o no, ya que en ambos casos no presenta diferencias significativas.</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44"/>
          <p:cNvSpPr txBox="1">
            <a:spLocks noGrp="1"/>
          </p:cNvSpPr>
          <p:nvPr>
            <p:ph type="title" idx="4294967295"/>
          </p:nvPr>
        </p:nvSpPr>
        <p:spPr>
          <a:xfrm>
            <a:off x="2237925" y="161925"/>
            <a:ext cx="5991000" cy="5361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SzPts val="1400"/>
              <a:buNone/>
            </a:pPr>
            <a:r>
              <a:rPr lang="en-US" sz="3400">
                <a:solidFill>
                  <a:srgbClr val="001F5F"/>
                </a:solidFill>
              </a:rPr>
              <a:t>Task 1: </a:t>
            </a:r>
            <a:endParaRPr sz="3400"/>
          </a:p>
        </p:txBody>
      </p:sp>
      <p:sp>
        <p:nvSpPr>
          <p:cNvPr id="377" name="Google Shape;377;p44"/>
          <p:cNvSpPr/>
          <p:nvPr/>
        </p:nvSpPr>
        <p:spPr>
          <a:xfrm>
            <a:off x="2280275" y="1444538"/>
            <a:ext cx="7098300" cy="105000"/>
          </a:xfrm>
          <a:prstGeom prst="rect">
            <a:avLst/>
          </a:prstGeom>
          <a:solidFill>
            <a:srgbClr val="001F5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highlight>
                <a:schemeClr val="dk2"/>
              </a:highlight>
              <a:latin typeface="Arial"/>
              <a:ea typeface="Arial"/>
              <a:cs typeface="Arial"/>
              <a:sym typeface="Arial"/>
            </a:endParaRPr>
          </a:p>
        </p:txBody>
      </p:sp>
      <p:sp>
        <p:nvSpPr>
          <p:cNvPr id="378" name="Google Shape;378;p44"/>
          <p:cNvSpPr txBox="1"/>
          <p:nvPr/>
        </p:nvSpPr>
        <p:spPr>
          <a:xfrm>
            <a:off x="2224375" y="871500"/>
            <a:ext cx="7098300" cy="5388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300"/>
              <a:buFont typeface="Arial"/>
              <a:buNone/>
            </a:pPr>
            <a:r>
              <a:rPr lang="en-US" sz="2300" b="0" i="0" u="none" strike="noStrike" cap="none">
                <a:solidFill>
                  <a:srgbClr val="001F5F"/>
                </a:solidFill>
                <a:latin typeface="Arial"/>
                <a:ea typeface="Arial"/>
                <a:cs typeface="Arial"/>
                <a:sym typeface="Arial"/>
              </a:rPr>
              <a:t>Profession VS Segmento</a:t>
            </a:r>
            <a:endParaRPr sz="2300" b="0" i="0" u="none" strike="noStrike" cap="none">
              <a:solidFill>
                <a:srgbClr val="001F5F"/>
              </a:solidFill>
              <a:latin typeface="Arial"/>
              <a:ea typeface="Arial"/>
              <a:cs typeface="Arial"/>
              <a:sym typeface="Arial"/>
            </a:endParaRPr>
          </a:p>
        </p:txBody>
      </p:sp>
      <p:pic>
        <p:nvPicPr>
          <p:cNvPr id="379" name="Google Shape;379;p44"/>
          <p:cNvPicPr preferRelativeResize="0"/>
          <p:nvPr/>
        </p:nvPicPr>
        <p:blipFill rotWithShape="1">
          <a:blip r:embed="rId3">
            <a:alphaModFix/>
          </a:blip>
          <a:srcRect/>
          <a:stretch/>
        </p:blipFill>
        <p:spPr>
          <a:xfrm>
            <a:off x="3773977" y="1549550"/>
            <a:ext cx="4576297" cy="2906072"/>
          </a:xfrm>
          <a:prstGeom prst="rect">
            <a:avLst/>
          </a:prstGeom>
          <a:noFill/>
          <a:ln>
            <a:noFill/>
          </a:ln>
        </p:spPr>
      </p:pic>
      <p:sp>
        <p:nvSpPr>
          <p:cNvPr id="380" name="Google Shape;380;p44"/>
          <p:cNvSpPr txBox="1"/>
          <p:nvPr/>
        </p:nvSpPr>
        <p:spPr>
          <a:xfrm>
            <a:off x="2360815" y="4713316"/>
            <a:ext cx="7017760" cy="1169551"/>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000000"/>
              </a:buClr>
              <a:buSzPts val="1400"/>
              <a:buFont typeface="Arial"/>
              <a:buChar char="•"/>
            </a:pPr>
            <a:r>
              <a:rPr lang="en-US" sz="1400" b="0" i="0" u="none" strike="noStrike" cap="none">
                <a:solidFill>
                  <a:srgbClr val="000000"/>
                </a:solidFill>
                <a:latin typeface="Arial"/>
                <a:ea typeface="Arial"/>
                <a:cs typeface="Arial"/>
                <a:sym typeface="Arial"/>
              </a:rPr>
              <a:t>Los clientes que conforman el segmento D, son aquellas que por lo general tienen de profesión de cuidador de salud y de marketing.</a:t>
            </a:r>
            <a:endParaRPr/>
          </a:p>
          <a:p>
            <a:pPr marL="285750" marR="0" lvl="0" indent="-285750" algn="l" rtl="0">
              <a:lnSpc>
                <a:spcPct val="100000"/>
              </a:lnSpc>
              <a:spcBef>
                <a:spcPts val="0"/>
              </a:spcBef>
              <a:spcAft>
                <a:spcPts val="0"/>
              </a:spcAft>
              <a:buClr>
                <a:srgbClr val="000000"/>
              </a:buClr>
              <a:buSzPts val="1400"/>
              <a:buFont typeface="Arial"/>
              <a:buChar char="•"/>
            </a:pPr>
            <a:r>
              <a:rPr lang="en-US" sz="1400" b="0" i="0" u="none" strike="noStrike" cap="none">
                <a:solidFill>
                  <a:srgbClr val="000000"/>
                </a:solidFill>
                <a:latin typeface="Arial"/>
                <a:ea typeface="Arial"/>
                <a:cs typeface="Arial"/>
                <a:sym typeface="Arial"/>
              </a:rPr>
              <a:t>Los clientes que conformas en el segmento A son Ingenieros, Entretenimiento, Abogados y Ama de casa, este ultimo esta presente en ambos extremos tanto como el Segmento A y D.</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Google Shape;385;p45"/>
          <p:cNvSpPr txBox="1">
            <a:spLocks noGrp="1"/>
          </p:cNvSpPr>
          <p:nvPr>
            <p:ph type="title" idx="4294967295"/>
          </p:nvPr>
        </p:nvSpPr>
        <p:spPr>
          <a:xfrm>
            <a:off x="2237925" y="161925"/>
            <a:ext cx="5991000" cy="5361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SzPts val="1400"/>
              <a:buNone/>
            </a:pPr>
            <a:r>
              <a:rPr lang="en-US" sz="3400">
                <a:solidFill>
                  <a:srgbClr val="001F5F"/>
                </a:solidFill>
              </a:rPr>
              <a:t>Task 1: </a:t>
            </a:r>
            <a:endParaRPr sz="3400"/>
          </a:p>
        </p:txBody>
      </p:sp>
      <p:sp>
        <p:nvSpPr>
          <p:cNvPr id="386" name="Google Shape;386;p45"/>
          <p:cNvSpPr/>
          <p:nvPr/>
        </p:nvSpPr>
        <p:spPr>
          <a:xfrm>
            <a:off x="2237925" y="1433675"/>
            <a:ext cx="7098300" cy="105000"/>
          </a:xfrm>
          <a:prstGeom prst="rect">
            <a:avLst/>
          </a:prstGeom>
          <a:solidFill>
            <a:srgbClr val="001F5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highlight>
                <a:schemeClr val="dk2"/>
              </a:highlight>
              <a:latin typeface="Arial"/>
              <a:ea typeface="Arial"/>
              <a:cs typeface="Arial"/>
              <a:sym typeface="Arial"/>
            </a:endParaRPr>
          </a:p>
        </p:txBody>
      </p:sp>
      <p:sp>
        <p:nvSpPr>
          <p:cNvPr id="387" name="Google Shape;387;p45"/>
          <p:cNvSpPr txBox="1"/>
          <p:nvPr/>
        </p:nvSpPr>
        <p:spPr>
          <a:xfrm>
            <a:off x="2224375" y="871500"/>
            <a:ext cx="7098300" cy="5388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300"/>
              <a:buFont typeface="Arial"/>
              <a:buNone/>
            </a:pPr>
            <a:r>
              <a:rPr lang="en-US" sz="2300" b="0" i="0" u="none" strike="noStrike" cap="none">
                <a:solidFill>
                  <a:srgbClr val="001F5F"/>
                </a:solidFill>
                <a:latin typeface="Arial"/>
                <a:ea typeface="Arial"/>
                <a:cs typeface="Arial"/>
                <a:sym typeface="Arial"/>
              </a:rPr>
              <a:t>Work_Experience VS Segmento</a:t>
            </a:r>
            <a:endParaRPr sz="2300" b="0" i="0" u="none" strike="noStrike" cap="none">
              <a:solidFill>
                <a:srgbClr val="001F5F"/>
              </a:solidFill>
              <a:latin typeface="Arial"/>
              <a:ea typeface="Arial"/>
              <a:cs typeface="Arial"/>
              <a:sym typeface="Arial"/>
            </a:endParaRPr>
          </a:p>
        </p:txBody>
      </p:sp>
      <p:pic>
        <p:nvPicPr>
          <p:cNvPr id="388" name="Google Shape;388;p45"/>
          <p:cNvPicPr preferRelativeResize="0"/>
          <p:nvPr/>
        </p:nvPicPr>
        <p:blipFill rotWithShape="1">
          <a:blip r:embed="rId3">
            <a:alphaModFix/>
          </a:blip>
          <a:srcRect/>
          <a:stretch/>
        </p:blipFill>
        <p:spPr>
          <a:xfrm>
            <a:off x="3570406" y="1555788"/>
            <a:ext cx="5051187" cy="3037466"/>
          </a:xfrm>
          <a:prstGeom prst="rect">
            <a:avLst/>
          </a:prstGeom>
          <a:noFill/>
          <a:ln>
            <a:noFill/>
          </a:ln>
        </p:spPr>
      </p:pic>
      <p:sp>
        <p:nvSpPr>
          <p:cNvPr id="389" name="Google Shape;389;p45"/>
          <p:cNvSpPr txBox="1"/>
          <p:nvPr/>
        </p:nvSpPr>
        <p:spPr>
          <a:xfrm>
            <a:off x="2435629" y="4610367"/>
            <a:ext cx="6900596" cy="1384995"/>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000000"/>
              </a:buClr>
              <a:buSzPts val="1400"/>
              <a:buFont typeface="Arial"/>
              <a:buChar char="•"/>
            </a:pPr>
            <a:r>
              <a:rPr lang="en-US" sz="1400" b="0" i="0" u="none" strike="noStrike" cap="none">
                <a:solidFill>
                  <a:srgbClr val="000000"/>
                </a:solidFill>
                <a:latin typeface="Arial"/>
                <a:ea typeface="Arial"/>
                <a:cs typeface="Arial"/>
                <a:sym typeface="Arial"/>
              </a:rPr>
              <a:t>Los clientes que tienen poca experiencia por lo general están en el segmento C que son de 0 a 3 años de experiencia.</a:t>
            </a:r>
            <a:endParaRPr/>
          </a:p>
          <a:p>
            <a:pPr marL="285750" marR="0" lvl="0" indent="-285750" algn="l" rtl="0">
              <a:lnSpc>
                <a:spcPct val="100000"/>
              </a:lnSpc>
              <a:spcBef>
                <a:spcPts val="0"/>
              </a:spcBef>
              <a:spcAft>
                <a:spcPts val="0"/>
              </a:spcAft>
              <a:buClr>
                <a:srgbClr val="000000"/>
              </a:buClr>
              <a:buSzPts val="1400"/>
              <a:buFont typeface="Arial"/>
              <a:buChar char="•"/>
            </a:pPr>
            <a:r>
              <a:rPr lang="en-US" sz="1400" b="0" i="0" u="none" strike="noStrike" cap="none">
                <a:solidFill>
                  <a:srgbClr val="000000"/>
                </a:solidFill>
                <a:latin typeface="Arial"/>
                <a:ea typeface="Arial"/>
                <a:cs typeface="Arial"/>
                <a:sym typeface="Arial"/>
              </a:rPr>
              <a:t>En cambio, en el segmento D están más agrupadas aquellas personas que tienen más años de experiencia laboral que llegan hasta los 6 años de experiencia.</a:t>
            </a:r>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46"/>
          <p:cNvSpPr txBox="1">
            <a:spLocks noGrp="1"/>
          </p:cNvSpPr>
          <p:nvPr>
            <p:ph type="title" idx="4294967295"/>
          </p:nvPr>
        </p:nvSpPr>
        <p:spPr>
          <a:xfrm>
            <a:off x="2237925" y="161925"/>
            <a:ext cx="5991000" cy="5361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SzPts val="1400"/>
              <a:buNone/>
            </a:pPr>
            <a:r>
              <a:rPr lang="en-US" sz="3400">
                <a:solidFill>
                  <a:srgbClr val="001F5F"/>
                </a:solidFill>
              </a:rPr>
              <a:t>Task 1: </a:t>
            </a:r>
            <a:endParaRPr sz="3400"/>
          </a:p>
        </p:txBody>
      </p:sp>
      <p:sp>
        <p:nvSpPr>
          <p:cNvPr id="395" name="Google Shape;395;p46"/>
          <p:cNvSpPr/>
          <p:nvPr/>
        </p:nvSpPr>
        <p:spPr>
          <a:xfrm>
            <a:off x="2237925" y="1433675"/>
            <a:ext cx="7098300" cy="105000"/>
          </a:xfrm>
          <a:prstGeom prst="rect">
            <a:avLst/>
          </a:prstGeom>
          <a:solidFill>
            <a:srgbClr val="001F5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highlight>
                <a:schemeClr val="dk2"/>
              </a:highlight>
              <a:latin typeface="Arial"/>
              <a:ea typeface="Arial"/>
              <a:cs typeface="Arial"/>
              <a:sym typeface="Arial"/>
            </a:endParaRPr>
          </a:p>
        </p:txBody>
      </p:sp>
      <p:sp>
        <p:nvSpPr>
          <p:cNvPr id="396" name="Google Shape;396;p46"/>
          <p:cNvSpPr txBox="1"/>
          <p:nvPr/>
        </p:nvSpPr>
        <p:spPr>
          <a:xfrm>
            <a:off x="2224375" y="871500"/>
            <a:ext cx="7098300" cy="5388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300"/>
              <a:buFont typeface="Arial"/>
              <a:buNone/>
            </a:pPr>
            <a:r>
              <a:rPr lang="en-US" sz="2300" b="0" i="0" u="none" strike="noStrike" cap="none">
                <a:solidFill>
                  <a:srgbClr val="001F5F"/>
                </a:solidFill>
                <a:latin typeface="Arial"/>
                <a:ea typeface="Arial"/>
                <a:cs typeface="Arial"/>
                <a:sym typeface="Arial"/>
              </a:rPr>
              <a:t>Spending_Score VS Segmento</a:t>
            </a:r>
            <a:endParaRPr sz="2300" b="0" i="0" u="none" strike="noStrike" cap="none">
              <a:solidFill>
                <a:srgbClr val="001F5F"/>
              </a:solidFill>
              <a:latin typeface="Arial"/>
              <a:ea typeface="Arial"/>
              <a:cs typeface="Arial"/>
              <a:sym typeface="Arial"/>
            </a:endParaRPr>
          </a:p>
        </p:txBody>
      </p:sp>
      <p:pic>
        <p:nvPicPr>
          <p:cNvPr id="397" name="Google Shape;397;p46"/>
          <p:cNvPicPr preferRelativeResize="0"/>
          <p:nvPr/>
        </p:nvPicPr>
        <p:blipFill rotWithShape="1">
          <a:blip r:embed="rId3">
            <a:alphaModFix/>
          </a:blip>
          <a:srcRect/>
          <a:stretch/>
        </p:blipFill>
        <p:spPr>
          <a:xfrm>
            <a:off x="3478274" y="1583775"/>
            <a:ext cx="5235451" cy="3182970"/>
          </a:xfrm>
          <a:prstGeom prst="rect">
            <a:avLst/>
          </a:prstGeom>
          <a:noFill/>
          <a:ln>
            <a:noFill/>
          </a:ln>
        </p:spPr>
      </p:pic>
      <p:sp>
        <p:nvSpPr>
          <p:cNvPr id="398" name="Google Shape;398;p46"/>
          <p:cNvSpPr txBox="1"/>
          <p:nvPr/>
        </p:nvSpPr>
        <p:spPr>
          <a:xfrm>
            <a:off x="2543695" y="4766745"/>
            <a:ext cx="6792530" cy="1169551"/>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000000"/>
              </a:buClr>
              <a:buSzPts val="1400"/>
              <a:buFont typeface="Arial"/>
              <a:buChar char="•"/>
            </a:pPr>
            <a:r>
              <a:rPr lang="en-US" sz="1400" b="0" i="0" u="none" strike="noStrike" cap="none">
                <a:solidFill>
                  <a:srgbClr val="000000"/>
                </a:solidFill>
                <a:latin typeface="Arial"/>
                <a:ea typeface="Arial"/>
                <a:cs typeface="Arial"/>
                <a:sym typeface="Arial"/>
              </a:rPr>
              <a:t>Los clientes que tienen un spending score medio por lo general se situan en el segmento C.</a:t>
            </a:r>
            <a:endParaRPr/>
          </a:p>
          <a:p>
            <a:pPr marL="285750" marR="0" lvl="0" indent="-285750" algn="l" rtl="0">
              <a:lnSpc>
                <a:spcPct val="100000"/>
              </a:lnSpc>
              <a:spcBef>
                <a:spcPts val="0"/>
              </a:spcBef>
              <a:spcAft>
                <a:spcPts val="0"/>
              </a:spcAft>
              <a:buClr>
                <a:srgbClr val="000000"/>
              </a:buClr>
              <a:buSzPts val="1400"/>
              <a:buFont typeface="Arial"/>
              <a:buChar char="•"/>
            </a:pPr>
            <a:r>
              <a:rPr lang="en-US" sz="1400" b="0" i="0" u="none" strike="noStrike" cap="none">
                <a:solidFill>
                  <a:srgbClr val="000000"/>
                </a:solidFill>
                <a:latin typeface="Arial"/>
                <a:ea typeface="Arial"/>
                <a:cs typeface="Arial"/>
                <a:sym typeface="Arial"/>
              </a:rPr>
              <a:t>En cambio los que tienen bajo spending score, lideran en el segmento D, sin embargo también lideran en el segmento A, ya que no necesariamente un cliente con alto spending_score no te garantiza que sea un buen pagador.</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11"/>
          <p:cNvSpPr txBox="1">
            <a:spLocks noGrp="1"/>
          </p:cNvSpPr>
          <p:nvPr>
            <p:ph type="title" idx="4294967295"/>
          </p:nvPr>
        </p:nvSpPr>
        <p:spPr>
          <a:xfrm>
            <a:off x="2237925" y="839275"/>
            <a:ext cx="5991000" cy="4746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SzPts val="1400"/>
              <a:buNone/>
            </a:pPr>
            <a:r>
              <a:rPr lang="en-US" sz="3000">
                <a:solidFill>
                  <a:srgbClr val="001F5F"/>
                </a:solidFill>
              </a:rPr>
              <a:t>Introducción</a:t>
            </a:r>
            <a:endParaRPr sz="3000"/>
          </a:p>
        </p:txBody>
      </p:sp>
      <p:sp>
        <p:nvSpPr>
          <p:cNvPr id="111" name="Google Shape;111;p11"/>
          <p:cNvSpPr/>
          <p:nvPr/>
        </p:nvSpPr>
        <p:spPr>
          <a:xfrm>
            <a:off x="2237925" y="1433675"/>
            <a:ext cx="7098300" cy="105000"/>
          </a:xfrm>
          <a:prstGeom prst="rect">
            <a:avLst/>
          </a:prstGeom>
          <a:solidFill>
            <a:srgbClr val="001F5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highlight>
                <a:schemeClr val="dk2"/>
              </a:highlight>
              <a:latin typeface="Arial"/>
              <a:ea typeface="Arial"/>
              <a:cs typeface="Arial"/>
              <a:sym typeface="Arial"/>
            </a:endParaRPr>
          </a:p>
        </p:txBody>
      </p:sp>
      <p:sp>
        <p:nvSpPr>
          <p:cNvPr id="112" name="Google Shape;112;p11"/>
          <p:cNvSpPr txBox="1"/>
          <p:nvPr/>
        </p:nvSpPr>
        <p:spPr>
          <a:xfrm>
            <a:off x="2237925" y="1732525"/>
            <a:ext cx="7518300" cy="2596800"/>
          </a:xfrm>
          <a:prstGeom prst="rect">
            <a:avLst/>
          </a:prstGeom>
          <a:noFill/>
          <a:ln>
            <a:noFill/>
          </a:ln>
        </p:spPr>
        <p:txBody>
          <a:bodyPr spcFirstLastPara="1" wrap="square" lIns="91425" tIns="91425" rIns="91425" bIns="91425" anchor="t" anchorCtr="0">
            <a:spAutoFit/>
          </a:bodyPr>
          <a:lstStyle/>
          <a:p>
            <a:pPr marL="0" marR="0" lvl="0" indent="0" algn="just" rtl="0">
              <a:lnSpc>
                <a:spcPct val="115000"/>
              </a:lnSpc>
              <a:spcBef>
                <a:spcPts val="1200"/>
              </a:spcBef>
              <a:spcAft>
                <a:spcPts val="0"/>
              </a:spcAft>
              <a:buClr>
                <a:schemeClr val="dk1"/>
              </a:buClr>
              <a:buSzPts val="1100"/>
              <a:buFont typeface="Arial"/>
              <a:buNone/>
            </a:pPr>
            <a:r>
              <a:rPr lang="en-US">
                <a:latin typeface="Calibri"/>
                <a:ea typeface="Calibri"/>
                <a:cs typeface="Calibri"/>
                <a:sym typeface="Calibri"/>
              </a:rPr>
              <a:t>Este proyecto se enfoca en crear un modelo que clasifique correctamente a los nuevos clientes de una empresa de automóviles,a través de un modelo de clasificación de la librería sklearn a fin de asignar a los 4 segmentos de clientes que cuenta la empresa (A , B , C y D). Posteriormente realizarán actividades de divulgación y comunicación segmentada para un segmento diferente de cliente.</a:t>
            </a:r>
            <a:endParaRPr sz="1400" b="0" i="0" u="none" strike="noStrike" cap="none">
              <a:solidFill>
                <a:srgbClr val="000000"/>
              </a:solidFill>
              <a:latin typeface="Calibri"/>
              <a:ea typeface="Calibri"/>
              <a:cs typeface="Calibri"/>
              <a:sym typeface="Calibri"/>
            </a:endParaRPr>
          </a:p>
          <a:p>
            <a:pPr marL="0" marR="0" lvl="0" indent="0" algn="l" rtl="0">
              <a:lnSpc>
                <a:spcPct val="115000"/>
              </a:lnSpc>
              <a:spcBef>
                <a:spcPts val="1200"/>
              </a:spcBef>
              <a:spcAft>
                <a:spcPts val="0"/>
              </a:spcAft>
              <a:buClr>
                <a:schemeClr val="dk1"/>
              </a:buClr>
              <a:buSzPts val="1100"/>
              <a:buFont typeface="Arial"/>
              <a:buNone/>
            </a:pPr>
            <a:r>
              <a:rPr lang="en-US" sz="1400" b="0" i="0" u="none" strike="noStrike" cap="none">
                <a:solidFill>
                  <a:srgbClr val="000000"/>
                </a:solidFill>
                <a:latin typeface="Calibri"/>
                <a:ea typeface="Calibri"/>
                <a:cs typeface="Calibri"/>
                <a:sym typeface="Calibri"/>
              </a:rPr>
              <a:t>Metas:</a:t>
            </a:r>
            <a:endParaRPr sz="1400" b="0" i="0" u="none" strike="noStrike" cap="none">
              <a:solidFill>
                <a:srgbClr val="000000"/>
              </a:solidFill>
              <a:latin typeface="Calibri"/>
              <a:ea typeface="Calibri"/>
              <a:cs typeface="Calibri"/>
              <a:sym typeface="Calibri"/>
            </a:endParaRPr>
          </a:p>
          <a:p>
            <a:pPr marL="457200" marR="0" lvl="0" indent="-298450" algn="l" rtl="0">
              <a:lnSpc>
                <a:spcPct val="115000"/>
              </a:lnSpc>
              <a:spcBef>
                <a:spcPts val="1200"/>
              </a:spcBef>
              <a:spcAft>
                <a:spcPts val="0"/>
              </a:spcAft>
              <a:buClr>
                <a:schemeClr val="dk1"/>
              </a:buClr>
              <a:buSzPts val="1100"/>
              <a:buFont typeface="Arial"/>
              <a:buChar char="●"/>
            </a:pPr>
            <a:r>
              <a:rPr lang="en-US" sz="1400" b="0" i="0" u="none" strike="noStrike" cap="none">
                <a:solidFill>
                  <a:srgbClr val="000000"/>
                </a:solidFill>
                <a:latin typeface="Calibri"/>
                <a:ea typeface="Calibri"/>
                <a:cs typeface="Calibri"/>
                <a:sym typeface="Calibri"/>
              </a:rPr>
              <a:t>Analizar el grupo de clientes de la empresa.</a:t>
            </a:r>
            <a:endParaRPr sz="1400" b="0" i="0" u="none" strike="noStrike" cap="none">
              <a:solidFill>
                <a:srgbClr val="000000"/>
              </a:solidFill>
              <a:latin typeface="Calibri"/>
              <a:ea typeface="Calibri"/>
              <a:cs typeface="Calibri"/>
              <a:sym typeface="Calibri"/>
            </a:endParaRPr>
          </a:p>
          <a:p>
            <a:pPr marL="457200" marR="0" lvl="0" indent="-298450" algn="l" rtl="0">
              <a:lnSpc>
                <a:spcPct val="115000"/>
              </a:lnSpc>
              <a:spcBef>
                <a:spcPts val="0"/>
              </a:spcBef>
              <a:spcAft>
                <a:spcPts val="0"/>
              </a:spcAft>
              <a:buClr>
                <a:schemeClr val="dk1"/>
              </a:buClr>
              <a:buSzPts val="1100"/>
              <a:buFont typeface="Arial"/>
              <a:buChar char="●"/>
            </a:pPr>
            <a:r>
              <a:rPr lang="en-US" sz="1400" b="0" i="0" u="none" strike="noStrike" cap="none">
                <a:solidFill>
                  <a:srgbClr val="000000"/>
                </a:solidFill>
                <a:latin typeface="Calibri"/>
                <a:ea typeface="Calibri"/>
                <a:cs typeface="Calibri"/>
                <a:sym typeface="Calibri"/>
              </a:rPr>
              <a:t>Predecir el grupo correcto de nuevos clientes.</a:t>
            </a:r>
            <a:endParaRPr sz="1400" b="0" i="0" u="none" strike="noStrike" cap="none">
              <a:solidFill>
                <a:srgbClr val="000000"/>
              </a:solidFill>
              <a:latin typeface="Calibri"/>
              <a:ea typeface="Calibri"/>
              <a:cs typeface="Calibri"/>
              <a:sym typeface="Calibri"/>
            </a:endParaRPr>
          </a:p>
          <a:p>
            <a:pPr marL="0" marR="0" lvl="0" indent="0" algn="l" rtl="0">
              <a:lnSpc>
                <a:spcPct val="100000"/>
              </a:lnSpc>
              <a:spcBef>
                <a:spcPts val="120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sp>
        <p:nvSpPr>
          <p:cNvPr id="403" name="Google Shape;403;p47"/>
          <p:cNvSpPr txBox="1">
            <a:spLocks noGrp="1"/>
          </p:cNvSpPr>
          <p:nvPr>
            <p:ph type="title" idx="4294967295"/>
          </p:nvPr>
        </p:nvSpPr>
        <p:spPr>
          <a:xfrm>
            <a:off x="2237925" y="161925"/>
            <a:ext cx="5991000" cy="5361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SzPts val="1400"/>
              <a:buNone/>
            </a:pPr>
            <a:r>
              <a:rPr lang="en-US" sz="3400">
                <a:solidFill>
                  <a:srgbClr val="001F5F"/>
                </a:solidFill>
              </a:rPr>
              <a:t>Task 1: </a:t>
            </a:r>
            <a:endParaRPr sz="3400"/>
          </a:p>
        </p:txBody>
      </p:sp>
      <p:sp>
        <p:nvSpPr>
          <p:cNvPr id="404" name="Google Shape;404;p47"/>
          <p:cNvSpPr/>
          <p:nvPr/>
        </p:nvSpPr>
        <p:spPr>
          <a:xfrm>
            <a:off x="2237925" y="1433675"/>
            <a:ext cx="7098300" cy="105000"/>
          </a:xfrm>
          <a:prstGeom prst="rect">
            <a:avLst/>
          </a:prstGeom>
          <a:solidFill>
            <a:srgbClr val="001F5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highlight>
                <a:schemeClr val="dk2"/>
              </a:highlight>
              <a:latin typeface="Arial"/>
              <a:ea typeface="Arial"/>
              <a:cs typeface="Arial"/>
              <a:sym typeface="Arial"/>
            </a:endParaRPr>
          </a:p>
        </p:txBody>
      </p:sp>
      <p:sp>
        <p:nvSpPr>
          <p:cNvPr id="405" name="Google Shape;405;p47"/>
          <p:cNvSpPr txBox="1"/>
          <p:nvPr/>
        </p:nvSpPr>
        <p:spPr>
          <a:xfrm>
            <a:off x="2224375" y="871500"/>
            <a:ext cx="7098300" cy="5388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300"/>
              <a:buFont typeface="Arial"/>
              <a:buNone/>
            </a:pPr>
            <a:r>
              <a:rPr lang="en-US" sz="2300" b="0" i="0" u="none" strike="noStrike" cap="none">
                <a:solidFill>
                  <a:srgbClr val="001F5F"/>
                </a:solidFill>
                <a:latin typeface="Arial"/>
                <a:ea typeface="Arial"/>
                <a:cs typeface="Arial"/>
                <a:sym typeface="Arial"/>
              </a:rPr>
              <a:t>Family_Sizes VS Segmento</a:t>
            </a:r>
            <a:endParaRPr sz="2300" b="0" i="0" u="none" strike="noStrike" cap="none">
              <a:solidFill>
                <a:srgbClr val="001F5F"/>
              </a:solidFill>
              <a:latin typeface="Arial"/>
              <a:ea typeface="Arial"/>
              <a:cs typeface="Arial"/>
              <a:sym typeface="Arial"/>
            </a:endParaRPr>
          </a:p>
        </p:txBody>
      </p:sp>
      <p:pic>
        <p:nvPicPr>
          <p:cNvPr id="406" name="Google Shape;406;p47"/>
          <p:cNvPicPr preferRelativeResize="0"/>
          <p:nvPr/>
        </p:nvPicPr>
        <p:blipFill rotWithShape="1">
          <a:blip r:embed="rId3">
            <a:alphaModFix/>
          </a:blip>
          <a:srcRect/>
          <a:stretch/>
        </p:blipFill>
        <p:spPr>
          <a:xfrm>
            <a:off x="3350029" y="1583775"/>
            <a:ext cx="5116146" cy="3287483"/>
          </a:xfrm>
          <a:prstGeom prst="rect">
            <a:avLst/>
          </a:prstGeom>
          <a:noFill/>
          <a:ln>
            <a:noFill/>
          </a:ln>
        </p:spPr>
      </p:pic>
      <p:sp>
        <p:nvSpPr>
          <p:cNvPr id="407" name="Google Shape;407;p47"/>
          <p:cNvSpPr txBox="1"/>
          <p:nvPr/>
        </p:nvSpPr>
        <p:spPr>
          <a:xfrm>
            <a:off x="2344189" y="5012575"/>
            <a:ext cx="6992036" cy="954107"/>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000000"/>
              </a:buClr>
              <a:buSzPts val="1400"/>
              <a:buFont typeface="Arial"/>
              <a:buChar char="•"/>
            </a:pPr>
            <a:r>
              <a:rPr lang="en-US" sz="1400" b="0" i="0" u="none" strike="noStrike" cap="none">
                <a:solidFill>
                  <a:srgbClr val="000000"/>
                </a:solidFill>
                <a:latin typeface="Arial"/>
                <a:ea typeface="Arial"/>
                <a:cs typeface="Arial"/>
                <a:sym typeface="Arial"/>
              </a:rPr>
              <a:t>Los clientes de segmento A, por lo general son aquellos que el tamaño de su familia conforman de 1 a 3 miembros.</a:t>
            </a:r>
            <a:endParaRPr/>
          </a:p>
          <a:p>
            <a:pPr marL="285750" marR="0" lvl="0" indent="-285750" algn="l" rtl="0">
              <a:lnSpc>
                <a:spcPct val="100000"/>
              </a:lnSpc>
              <a:spcBef>
                <a:spcPts val="0"/>
              </a:spcBef>
              <a:spcAft>
                <a:spcPts val="0"/>
              </a:spcAft>
              <a:buClr>
                <a:srgbClr val="000000"/>
              </a:buClr>
              <a:buSzPts val="1400"/>
              <a:buFont typeface="Arial"/>
              <a:buChar char="•"/>
            </a:pPr>
            <a:r>
              <a:rPr lang="en-US" sz="1400" b="0" i="0" u="none" strike="noStrike" cap="none">
                <a:solidFill>
                  <a:srgbClr val="000000"/>
                </a:solidFill>
                <a:latin typeface="Arial"/>
                <a:ea typeface="Arial"/>
                <a:cs typeface="Arial"/>
                <a:sym typeface="Arial"/>
              </a:rPr>
              <a:t>A comparación de los demás segmentos como B,C y D sus familias se conforman mayormente de 2 a 4 años que representaría un mayor gastos en otros bienes. </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12" name="Google Shape;412;p48"/>
          <p:cNvSpPr txBox="1">
            <a:spLocks noGrp="1"/>
          </p:cNvSpPr>
          <p:nvPr>
            <p:ph type="title" idx="4294967295"/>
          </p:nvPr>
        </p:nvSpPr>
        <p:spPr>
          <a:xfrm>
            <a:off x="2442250" y="76775"/>
            <a:ext cx="5991000" cy="5361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SzPts val="1400"/>
              <a:buNone/>
            </a:pPr>
            <a:r>
              <a:rPr lang="en-US" sz="3400">
                <a:solidFill>
                  <a:srgbClr val="001F5F"/>
                </a:solidFill>
              </a:rPr>
              <a:t>Task 2 </a:t>
            </a:r>
            <a:endParaRPr sz="3400"/>
          </a:p>
        </p:txBody>
      </p:sp>
      <p:sp>
        <p:nvSpPr>
          <p:cNvPr id="413" name="Google Shape;413;p48"/>
          <p:cNvSpPr/>
          <p:nvPr/>
        </p:nvSpPr>
        <p:spPr>
          <a:xfrm>
            <a:off x="2237925" y="1433675"/>
            <a:ext cx="7098300" cy="105000"/>
          </a:xfrm>
          <a:prstGeom prst="rect">
            <a:avLst/>
          </a:prstGeom>
          <a:solidFill>
            <a:srgbClr val="001F5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highlight>
                <a:schemeClr val="dk2"/>
              </a:highlight>
              <a:latin typeface="Arial"/>
              <a:ea typeface="Arial"/>
              <a:cs typeface="Arial"/>
              <a:sym typeface="Arial"/>
            </a:endParaRPr>
          </a:p>
        </p:txBody>
      </p:sp>
      <p:sp>
        <p:nvSpPr>
          <p:cNvPr id="414" name="Google Shape;414;p48"/>
          <p:cNvSpPr txBox="1"/>
          <p:nvPr/>
        </p:nvSpPr>
        <p:spPr>
          <a:xfrm>
            <a:off x="2237925" y="540875"/>
            <a:ext cx="7098300" cy="8928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300"/>
              <a:buFont typeface="Arial"/>
              <a:buNone/>
            </a:pPr>
            <a:r>
              <a:rPr lang="en-US" sz="2300" b="0" i="0" u="none" strike="noStrike" cap="none">
                <a:solidFill>
                  <a:srgbClr val="001F5F"/>
                </a:solidFill>
                <a:latin typeface="Arial"/>
                <a:ea typeface="Arial"/>
                <a:cs typeface="Arial"/>
                <a:sym typeface="Arial"/>
              </a:rPr>
              <a:t>Tablas de contingencia Customer_category vs Profession</a:t>
            </a:r>
            <a:endParaRPr sz="2300" b="0" i="0" u="none" strike="noStrike" cap="none">
              <a:solidFill>
                <a:srgbClr val="001F5F"/>
              </a:solidFill>
              <a:latin typeface="Arial"/>
              <a:ea typeface="Arial"/>
              <a:cs typeface="Arial"/>
              <a:sym typeface="Arial"/>
            </a:endParaRPr>
          </a:p>
        </p:txBody>
      </p:sp>
      <p:pic>
        <p:nvPicPr>
          <p:cNvPr id="415" name="Google Shape;415;p48"/>
          <p:cNvPicPr preferRelativeResize="0"/>
          <p:nvPr/>
        </p:nvPicPr>
        <p:blipFill rotWithShape="1">
          <a:blip r:embed="rId3">
            <a:alphaModFix/>
          </a:blip>
          <a:srcRect/>
          <a:stretch/>
        </p:blipFill>
        <p:spPr>
          <a:xfrm>
            <a:off x="3025425" y="1538675"/>
            <a:ext cx="5284200" cy="4087074"/>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20" name="Google Shape;420;p49"/>
          <p:cNvSpPr/>
          <p:nvPr/>
        </p:nvSpPr>
        <p:spPr>
          <a:xfrm>
            <a:off x="2237925" y="1433675"/>
            <a:ext cx="7098300" cy="105000"/>
          </a:xfrm>
          <a:prstGeom prst="rect">
            <a:avLst/>
          </a:prstGeom>
          <a:solidFill>
            <a:srgbClr val="001F5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highlight>
                <a:schemeClr val="dk2"/>
              </a:highlight>
              <a:latin typeface="Arial"/>
              <a:ea typeface="Arial"/>
              <a:cs typeface="Arial"/>
              <a:sym typeface="Arial"/>
            </a:endParaRPr>
          </a:p>
        </p:txBody>
      </p:sp>
      <p:sp>
        <p:nvSpPr>
          <p:cNvPr id="421" name="Google Shape;421;p49"/>
          <p:cNvSpPr txBox="1"/>
          <p:nvPr/>
        </p:nvSpPr>
        <p:spPr>
          <a:xfrm>
            <a:off x="2237925" y="830075"/>
            <a:ext cx="7098300" cy="5388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300"/>
              <a:buFont typeface="Arial"/>
              <a:buNone/>
            </a:pPr>
            <a:r>
              <a:rPr lang="en-US" sz="2300" b="0" i="0" u="none" strike="noStrike" cap="none">
                <a:solidFill>
                  <a:srgbClr val="001F5F"/>
                </a:solidFill>
                <a:latin typeface="Arial"/>
                <a:ea typeface="Arial"/>
                <a:cs typeface="Arial"/>
                <a:sym typeface="Arial"/>
              </a:rPr>
              <a:t>Tablas de contingencia Profession vs Gender</a:t>
            </a:r>
            <a:endParaRPr sz="2300" b="0" i="0" u="none" strike="noStrike" cap="none">
              <a:solidFill>
                <a:srgbClr val="001F5F"/>
              </a:solidFill>
              <a:latin typeface="Arial"/>
              <a:ea typeface="Arial"/>
              <a:cs typeface="Arial"/>
              <a:sym typeface="Arial"/>
            </a:endParaRPr>
          </a:p>
        </p:txBody>
      </p:sp>
      <p:pic>
        <p:nvPicPr>
          <p:cNvPr id="422" name="Google Shape;422;p49"/>
          <p:cNvPicPr preferRelativeResize="0"/>
          <p:nvPr/>
        </p:nvPicPr>
        <p:blipFill rotWithShape="1">
          <a:blip r:embed="rId3">
            <a:alphaModFix/>
          </a:blip>
          <a:srcRect/>
          <a:stretch/>
        </p:blipFill>
        <p:spPr>
          <a:xfrm>
            <a:off x="3356250" y="1614875"/>
            <a:ext cx="4834175" cy="419165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427" name="Google Shape;427;p50"/>
          <p:cNvSpPr/>
          <p:nvPr/>
        </p:nvSpPr>
        <p:spPr>
          <a:xfrm>
            <a:off x="2237925" y="1433675"/>
            <a:ext cx="7098300" cy="105000"/>
          </a:xfrm>
          <a:prstGeom prst="rect">
            <a:avLst/>
          </a:prstGeom>
          <a:solidFill>
            <a:srgbClr val="001F5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highlight>
                <a:schemeClr val="dk2"/>
              </a:highlight>
              <a:latin typeface="Arial"/>
              <a:ea typeface="Arial"/>
              <a:cs typeface="Arial"/>
              <a:sym typeface="Arial"/>
            </a:endParaRPr>
          </a:p>
        </p:txBody>
      </p:sp>
      <p:sp>
        <p:nvSpPr>
          <p:cNvPr id="428" name="Google Shape;428;p50"/>
          <p:cNvSpPr txBox="1"/>
          <p:nvPr/>
        </p:nvSpPr>
        <p:spPr>
          <a:xfrm>
            <a:off x="2237925" y="830075"/>
            <a:ext cx="7098300" cy="5388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300"/>
              <a:buFont typeface="Arial"/>
              <a:buNone/>
            </a:pPr>
            <a:r>
              <a:rPr lang="en-US" sz="2300" b="0" i="0" u="none" strike="noStrike" cap="none">
                <a:solidFill>
                  <a:srgbClr val="001F5F"/>
                </a:solidFill>
                <a:latin typeface="Arial"/>
                <a:ea typeface="Arial"/>
                <a:cs typeface="Arial"/>
                <a:sym typeface="Arial"/>
              </a:rPr>
              <a:t>Tablas de contingencia Gender vs Spending_Score</a:t>
            </a:r>
            <a:endParaRPr sz="2300" b="0" i="0" u="none" strike="noStrike" cap="none">
              <a:solidFill>
                <a:srgbClr val="001F5F"/>
              </a:solidFill>
              <a:latin typeface="Arial"/>
              <a:ea typeface="Arial"/>
              <a:cs typeface="Arial"/>
              <a:sym typeface="Arial"/>
            </a:endParaRPr>
          </a:p>
        </p:txBody>
      </p:sp>
      <p:pic>
        <p:nvPicPr>
          <p:cNvPr id="429" name="Google Shape;429;p50"/>
          <p:cNvPicPr preferRelativeResize="0"/>
          <p:nvPr/>
        </p:nvPicPr>
        <p:blipFill rotWithShape="1">
          <a:blip r:embed="rId3">
            <a:alphaModFix/>
          </a:blip>
          <a:srcRect/>
          <a:stretch/>
        </p:blipFill>
        <p:spPr>
          <a:xfrm>
            <a:off x="2886075" y="2314575"/>
            <a:ext cx="6419850" cy="222885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33"/>
        <p:cNvGrpSpPr/>
        <p:nvPr/>
      </p:nvGrpSpPr>
      <p:grpSpPr>
        <a:xfrm>
          <a:off x="0" y="0"/>
          <a:ext cx="0" cy="0"/>
          <a:chOff x="0" y="0"/>
          <a:chExt cx="0" cy="0"/>
        </a:xfrm>
      </p:grpSpPr>
      <p:sp>
        <p:nvSpPr>
          <p:cNvPr id="434" name="Google Shape;434;p51"/>
          <p:cNvSpPr/>
          <p:nvPr/>
        </p:nvSpPr>
        <p:spPr>
          <a:xfrm>
            <a:off x="2237925" y="1433675"/>
            <a:ext cx="7098300" cy="105000"/>
          </a:xfrm>
          <a:prstGeom prst="rect">
            <a:avLst/>
          </a:prstGeom>
          <a:solidFill>
            <a:srgbClr val="001F5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highlight>
                <a:schemeClr val="dk2"/>
              </a:highlight>
              <a:latin typeface="Arial"/>
              <a:ea typeface="Arial"/>
              <a:cs typeface="Arial"/>
              <a:sym typeface="Arial"/>
            </a:endParaRPr>
          </a:p>
        </p:txBody>
      </p:sp>
      <p:sp>
        <p:nvSpPr>
          <p:cNvPr id="435" name="Google Shape;435;p51"/>
          <p:cNvSpPr txBox="1"/>
          <p:nvPr/>
        </p:nvSpPr>
        <p:spPr>
          <a:xfrm>
            <a:off x="2237925" y="830075"/>
            <a:ext cx="7098300" cy="5388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300"/>
              <a:buFont typeface="Arial"/>
              <a:buNone/>
            </a:pPr>
            <a:r>
              <a:rPr lang="en-US" sz="2300" b="0" i="0" u="none" strike="noStrike" cap="none">
                <a:solidFill>
                  <a:srgbClr val="001F5F"/>
                </a:solidFill>
                <a:latin typeface="Arial"/>
                <a:ea typeface="Arial"/>
                <a:cs typeface="Arial"/>
                <a:sym typeface="Arial"/>
              </a:rPr>
              <a:t>Boxplot Age vs Gender</a:t>
            </a:r>
            <a:endParaRPr sz="2300" b="0" i="0" u="none" strike="noStrike" cap="none">
              <a:solidFill>
                <a:srgbClr val="001F5F"/>
              </a:solidFill>
              <a:latin typeface="Arial"/>
              <a:ea typeface="Arial"/>
              <a:cs typeface="Arial"/>
              <a:sym typeface="Arial"/>
            </a:endParaRPr>
          </a:p>
        </p:txBody>
      </p:sp>
      <p:pic>
        <p:nvPicPr>
          <p:cNvPr id="436" name="Google Shape;436;p51"/>
          <p:cNvPicPr preferRelativeResize="0"/>
          <p:nvPr/>
        </p:nvPicPr>
        <p:blipFill rotWithShape="1">
          <a:blip r:embed="rId3">
            <a:alphaModFix/>
          </a:blip>
          <a:srcRect/>
          <a:stretch/>
        </p:blipFill>
        <p:spPr>
          <a:xfrm>
            <a:off x="3135163" y="1603475"/>
            <a:ext cx="5303824" cy="417585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40"/>
        <p:cNvGrpSpPr/>
        <p:nvPr/>
      </p:nvGrpSpPr>
      <p:grpSpPr>
        <a:xfrm>
          <a:off x="0" y="0"/>
          <a:ext cx="0" cy="0"/>
          <a:chOff x="0" y="0"/>
          <a:chExt cx="0" cy="0"/>
        </a:xfrm>
      </p:grpSpPr>
      <p:sp>
        <p:nvSpPr>
          <p:cNvPr id="441" name="Google Shape;441;p52"/>
          <p:cNvSpPr/>
          <p:nvPr/>
        </p:nvSpPr>
        <p:spPr>
          <a:xfrm>
            <a:off x="2237925" y="1433675"/>
            <a:ext cx="7098300" cy="105000"/>
          </a:xfrm>
          <a:prstGeom prst="rect">
            <a:avLst/>
          </a:prstGeom>
          <a:solidFill>
            <a:srgbClr val="001F5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highlight>
                <a:schemeClr val="dk2"/>
              </a:highlight>
              <a:latin typeface="Arial"/>
              <a:ea typeface="Arial"/>
              <a:cs typeface="Arial"/>
              <a:sym typeface="Arial"/>
            </a:endParaRPr>
          </a:p>
        </p:txBody>
      </p:sp>
      <p:sp>
        <p:nvSpPr>
          <p:cNvPr id="442" name="Google Shape;442;p52"/>
          <p:cNvSpPr txBox="1"/>
          <p:nvPr/>
        </p:nvSpPr>
        <p:spPr>
          <a:xfrm>
            <a:off x="2237925" y="830075"/>
            <a:ext cx="7098300" cy="5388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300"/>
              <a:buFont typeface="Arial"/>
              <a:buNone/>
            </a:pPr>
            <a:r>
              <a:rPr lang="en-US" sz="2300" b="0" i="0" u="none" strike="noStrike" cap="none">
                <a:solidFill>
                  <a:srgbClr val="001F5F"/>
                </a:solidFill>
                <a:latin typeface="Arial"/>
                <a:ea typeface="Arial"/>
                <a:cs typeface="Arial"/>
                <a:sym typeface="Arial"/>
              </a:rPr>
              <a:t>Boxplot Age vs Work_Experience</a:t>
            </a:r>
            <a:endParaRPr sz="2300" b="0" i="0" u="none" strike="noStrike" cap="none">
              <a:solidFill>
                <a:srgbClr val="001F5F"/>
              </a:solidFill>
              <a:latin typeface="Arial"/>
              <a:ea typeface="Arial"/>
              <a:cs typeface="Arial"/>
              <a:sym typeface="Arial"/>
            </a:endParaRPr>
          </a:p>
        </p:txBody>
      </p:sp>
      <p:pic>
        <p:nvPicPr>
          <p:cNvPr id="443" name="Google Shape;443;p52"/>
          <p:cNvPicPr preferRelativeResize="0"/>
          <p:nvPr/>
        </p:nvPicPr>
        <p:blipFill rotWithShape="1">
          <a:blip r:embed="rId3">
            <a:alphaModFix/>
          </a:blip>
          <a:srcRect/>
          <a:stretch/>
        </p:blipFill>
        <p:spPr>
          <a:xfrm>
            <a:off x="1842475" y="1603475"/>
            <a:ext cx="7889197" cy="501452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47"/>
        <p:cNvGrpSpPr/>
        <p:nvPr/>
      </p:nvGrpSpPr>
      <p:grpSpPr>
        <a:xfrm>
          <a:off x="0" y="0"/>
          <a:ext cx="0" cy="0"/>
          <a:chOff x="0" y="0"/>
          <a:chExt cx="0" cy="0"/>
        </a:xfrm>
      </p:grpSpPr>
      <p:sp>
        <p:nvSpPr>
          <p:cNvPr id="448" name="Google Shape;448;p53"/>
          <p:cNvSpPr/>
          <p:nvPr/>
        </p:nvSpPr>
        <p:spPr>
          <a:xfrm>
            <a:off x="2237925" y="1433675"/>
            <a:ext cx="7098300" cy="105000"/>
          </a:xfrm>
          <a:prstGeom prst="rect">
            <a:avLst/>
          </a:prstGeom>
          <a:solidFill>
            <a:srgbClr val="001F5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highlight>
                <a:schemeClr val="dk2"/>
              </a:highlight>
              <a:latin typeface="Arial"/>
              <a:ea typeface="Arial"/>
              <a:cs typeface="Arial"/>
              <a:sym typeface="Arial"/>
            </a:endParaRPr>
          </a:p>
        </p:txBody>
      </p:sp>
      <p:sp>
        <p:nvSpPr>
          <p:cNvPr id="449" name="Google Shape;449;p53"/>
          <p:cNvSpPr txBox="1"/>
          <p:nvPr/>
        </p:nvSpPr>
        <p:spPr>
          <a:xfrm>
            <a:off x="2237925" y="830075"/>
            <a:ext cx="7098300" cy="5388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300"/>
              <a:buFont typeface="Arial"/>
              <a:buNone/>
            </a:pPr>
            <a:r>
              <a:rPr lang="en-US" sz="2300" b="0" i="0" u="none" strike="noStrike" cap="none">
                <a:solidFill>
                  <a:srgbClr val="001F5F"/>
                </a:solidFill>
                <a:latin typeface="Arial"/>
                <a:ea typeface="Arial"/>
                <a:cs typeface="Arial"/>
                <a:sym typeface="Arial"/>
              </a:rPr>
              <a:t>Boxplot Age vs Spending_Score</a:t>
            </a:r>
            <a:endParaRPr sz="2300" b="0" i="0" u="none" strike="noStrike" cap="none">
              <a:solidFill>
                <a:srgbClr val="001F5F"/>
              </a:solidFill>
              <a:latin typeface="Arial"/>
              <a:ea typeface="Arial"/>
              <a:cs typeface="Arial"/>
              <a:sym typeface="Arial"/>
            </a:endParaRPr>
          </a:p>
        </p:txBody>
      </p:sp>
      <p:pic>
        <p:nvPicPr>
          <p:cNvPr id="450" name="Google Shape;450;p53"/>
          <p:cNvPicPr preferRelativeResize="0"/>
          <p:nvPr/>
        </p:nvPicPr>
        <p:blipFill rotWithShape="1">
          <a:blip r:embed="rId3">
            <a:alphaModFix/>
          </a:blip>
          <a:srcRect/>
          <a:stretch/>
        </p:blipFill>
        <p:spPr>
          <a:xfrm>
            <a:off x="3121550" y="1603475"/>
            <a:ext cx="5331056" cy="501452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54"/>
        <p:cNvGrpSpPr/>
        <p:nvPr/>
      </p:nvGrpSpPr>
      <p:grpSpPr>
        <a:xfrm>
          <a:off x="0" y="0"/>
          <a:ext cx="0" cy="0"/>
          <a:chOff x="0" y="0"/>
          <a:chExt cx="0" cy="0"/>
        </a:xfrm>
      </p:grpSpPr>
      <p:sp>
        <p:nvSpPr>
          <p:cNvPr id="455" name="Google Shape;455;p54"/>
          <p:cNvSpPr/>
          <p:nvPr/>
        </p:nvSpPr>
        <p:spPr>
          <a:xfrm>
            <a:off x="2237925" y="1433675"/>
            <a:ext cx="7098300" cy="105000"/>
          </a:xfrm>
          <a:prstGeom prst="rect">
            <a:avLst/>
          </a:prstGeom>
          <a:solidFill>
            <a:srgbClr val="001F5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highlight>
                <a:schemeClr val="dk2"/>
              </a:highlight>
              <a:latin typeface="Arial"/>
              <a:ea typeface="Arial"/>
              <a:cs typeface="Arial"/>
              <a:sym typeface="Arial"/>
            </a:endParaRPr>
          </a:p>
        </p:txBody>
      </p:sp>
      <p:sp>
        <p:nvSpPr>
          <p:cNvPr id="456" name="Google Shape;456;p54"/>
          <p:cNvSpPr txBox="1"/>
          <p:nvPr/>
        </p:nvSpPr>
        <p:spPr>
          <a:xfrm>
            <a:off x="2237925" y="830075"/>
            <a:ext cx="7098300" cy="5388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300"/>
              <a:buFont typeface="Arial"/>
              <a:buNone/>
            </a:pPr>
            <a:r>
              <a:rPr lang="en-US" sz="2300" b="0" i="0" u="none" strike="noStrike" cap="none">
                <a:solidFill>
                  <a:srgbClr val="001F5F"/>
                </a:solidFill>
                <a:latin typeface="Arial"/>
                <a:ea typeface="Arial"/>
                <a:cs typeface="Arial"/>
                <a:sym typeface="Arial"/>
              </a:rPr>
              <a:t>Boxplot Work_Experience vs Spending_Score</a:t>
            </a:r>
            <a:endParaRPr sz="2300" b="0" i="0" u="none" strike="noStrike" cap="none">
              <a:solidFill>
                <a:srgbClr val="001F5F"/>
              </a:solidFill>
              <a:latin typeface="Arial"/>
              <a:ea typeface="Arial"/>
              <a:cs typeface="Arial"/>
              <a:sym typeface="Arial"/>
            </a:endParaRPr>
          </a:p>
        </p:txBody>
      </p:sp>
      <p:pic>
        <p:nvPicPr>
          <p:cNvPr id="457" name="Google Shape;457;p54"/>
          <p:cNvPicPr preferRelativeResize="0"/>
          <p:nvPr/>
        </p:nvPicPr>
        <p:blipFill rotWithShape="1">
          <a:blip r:embed="rId3">
            <a:alphaModFix/>
          </a:blip>
          <a:srcRect/>
          <a:stretch/>
        </p:blipFill>
        <p:spPr>
          <a:xfrm>
            <a:off x="2814350" y="1603475"/>
            <a:ext cx="5945459" cy="5014525"/>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55"/>
          <p:cNvSpPr/>
          <p:nvPr/>
        </p:nvSpPr>
        <p:spPr>
          <a:xfrm>
            <a:off x="2237925" y="1433675"/>
            <a:ext cx="7098300" cy="105000"/>
          </a:xfrm>
          <a:prstGeom prst="rect">
            <a:avLst/>
          </a:prstGeom>
          <a:solidFill>
            <a:srgbClr val="001F5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highlight>
                <a:schemeClr val="dk2"/>
              </a:highlight>
              <a:latin typeface="Arial"/>
              <a:ea typeface="Arial"/>
              <a:cs typeface="Arial"/>
              <a:sym typeface="Arial"/>
            </a:endParaRPr>
          </a:p>
        </p:txBody>
      </p:sp>
      <p:sp>
        <p:nvSpPr>
          <p:cNvPr id="463" name="Google Shape;463;p55"/>
          <p:cNvSpPr txBox="1"/>
          <p:nvPr/>
        </p:nvSpPr>
        <p:spPr>
          <a:xfrm>
            <a:off x="2237925" y="830075"/>
            <a:ext cx="7098300" cy="5388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300"/>
              <a:buFont typeface="Arial"/>
              <a:buNone/>
            </a:pPr>
            <a:r>
              <a:rPr lang="en-US" sz="2300" b="0" i="0" u="none" strike="noStrike" cap="none">
                <a:solidFill>
                  <a:srgbClr val="001F5F"/>
                </a:solidFill>
                <a:latin typeface="Arial"/>
                <a:ea typeface="Arial"/>
                <a:cs typeface="Arial"/>
                <a:sym typeface="Arial"/>
              </a:rPr>
              <a:t>Bar plot % - Family_Size by Spending_Score</a:t>
            </a:r>
            <a:endParaRPr sz="2300" b="0" i="0" u="none" strike="noStrike" cap="none">
              <a:solidFill>
                <a:srgbClr val="001F5F"/>
              </a:solidFill>
              <a:latin typeface="Arial"/>
              <a:ea typeface="Arial"/>
              <a:cs typeface="Arial"/>
              <a:sym typeface="Arial"/>
            </a:endParaRPr>
          </a:p>
        </p:txBody>
      </p:sp>
      <p:pic>
        <p:nvPicPr>
          <p:cNvPr id="464" name="Google Shape;464;p55"/>
          <p:cNvPicPr preferRelativeResize="0"/>
          <p:nvPr/>
        </p:nvPicPr>
        <p:blipFill rotWithShape="1">
          <a:blip r:embed="rId3">
            <a:alphaModFix/>
          </a:blip>
          <a:srcRect/>
          <a:stretch/>
        </p:blipFill>
        <p:spPr>
          <a:xfrm>
            <a:off x="2790650" y="1839275"/>
            <a:ext cx="5992850" cy="468600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69" name="Google Shape;469;p56"/>
          <p:cNvSpPr/>
          <p:nvPr/>
        </p:nvSpPr>
        <p:spPr>
          <a:xfrm>
            <a:off x="2237925" y="1433675"/>
            <a:ext cx="7098300" cy="105000"/>
          </a:xfrm>
          <a:prstGeom prst="rect">
            <a:avLst/>
          </a:prstGeom>
          <a:solidFill>
            <a:srgbClr val="001F5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highlight>
                <a:schemeClr val="dk2"/>
              </a:highlight>
              <a:latin typeface="Arial"/>
              <a:ea typeface="Arial"/>
              <a:cs typeface="Arial"/>
              <a:sym typeface="Arial"/>
            </a:endParaRPr>
          </a:p>
        </p:txBody>
      </p:sp>
      <p:sp>
        <p:nvSpPr>
          <p:cNvPr id="470" name="Google Shape;470;p56"/>
          <p:cNvSpPr txBox="1"/>
          <p:nvPr/>
        </p:nvSpPr>
        <p:spPr>
          <a:xfrm>
            <a:off x="2237925" y="830075"/>
            <a:ext cx="7098300" cy="5388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300"/>
              <a:buFont typeface="Arial"/>
              <a:buNone/>
            </a:pPr>
            <a:r>
              <a:rPr lang="en-US" sz="2300" b="0" i="0" u="none" strike="noStrike" cap="none">
                <a:solidFill>
                  <a:srgbClr val="001F5F"/>
                </a:solidFill>
                <a:latin typeface="Arial"/>
                <a:ea typeface="Arial"/>
                <a:cs typeface="Arial"/>
                <a:sym typeface="Arial"/>
              </a:rPr>
              <a:t>Bar plot % - Profession by Spending_Score</a:t>
            </a:r>
            <a:endParaRPr sz="2300" b="0" i="0" u="none" strike="noStrike" cap="none">
              <a:solidFill>
                <a:srgbClr val="001F5F"/>
              </a:solidFill>
              <a:latin typeface="Arial"/>
              <a:ea typeface="Arial"/>
              <a:cs typeface="Arial"/>
              <a:sym typeface="Arial"/>
            </a:endParaRPr>
          </a:p>
        </p:txBody>
      </p:sp>
      <p:pic>
        <p:nvPicPr>
          <p:cNvPr id="471" name="Google Shape;471;p56"/>
          <p:cNvPicPr preferRelativeResize="0"/>
          <p:nvPr/>
        </p:nvPicPr>
        <p:blipFill rotWithShape="1">
          <a:blip r:embed="rId3">
            <a:alphaModFix/>
          </a:blip>
          <a:srcRect/>
          <a:stretch/>
        </p:blipFill>
        <p:spPr>
          <a:xfrm>
            <a:off x="3124000" y="1679675"/>
            <a:ext cx="5406901" cy="50145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12"/>
          <p:cNvSpPr txBox="1">
            <a:spLocks noGrp="1"/>
          </p:cNvSpPr>
          <p:nvPr>
            <p:ph type="title" idx="4294967295"/>
          </p:nvPr>
        </p:nvSpPr>
        <p:spPr>
          <a:xfrm>
            <a:off x="2237925" y="839275"/>
            <a:ext cx="5991000" cy="4746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SzPts val="1400"/>
              <a:buNone/>
            </a:pPr>
            <a:r>
              <a:rPr lang="en-US" sz="3000">
                <a:solidFill>
                  <a:srgbClr val="001F5F"/>
                </a:solidFill>
              </a:rPr>
              <a:t>Situación Problemática</a:t>
            </a:r>
            <a:endParaRPr sz="3000"/>
          </a:p>
        </p:txBody>
      </p:sp>
      <p:sp>
        <p:nvSpPr>
          <p:cNvPr id="118" name="Google Shape;118;p12"/>
          <p:cNvSpPr/>
          <p:nvPr/>
        </p:nvSpPr>
        <p:spPr>
          <a:xfrm>
            <a:off x="2237925" y="1433675"/>
            <a:ext cx="7098300" cy="105000"/>
          </a:xfrm>
          <a:prstGeom prst="rect">
            <a:avLst/>
          </a:prstGeom>
          <a:solidFill>
            <a:srgbClr val="001F5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highlight>
                <a:schemeClr val="dk2"/>
              </a:highlight>
              <a:latin typeface="Arial"/>
              <a:ea typeface="Arial"/>
              <a:cs typeface="Arial"/>
              <a:sym typeface="Arial"/>
            </a:endParaRPr>
          </a:p>
        </p:txBody>
      </p:sp>
      <p:sp>
        <p:nvSpPr>
          <p:cNvPr id="119" name="Google Shape;119;p12"/>
          <p:cNvSpPr txBox="1"/>
          <p:nvPr/>
        </p:nvSpPr>
        <p:spPr>
          <a:xfrm>
            <a:off x="2237925" y="1742275"/>
            <a:ext cx="7098300" cy="37758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None/>
            </a:pPr>
            <a:r>
              <a:rPr lang="en-US">
                <a:latin typeface="Calibri"/>
                <a:ea typeface="Calibri"/>
                <a:cs typeface="Calibri"/>
                <a:sym typeface="Calibri"/>
              </a:rPr>
              <a:t>La situación problemática sería la falta de información sobre el grupo de clientes nuevos en los mercados. Aunque, la empresa cuenta con experiencia en la segmentación de los clientes en su mercado existente, no tiene conocimiento sobre cómo se distribuyen los nuevos clientes potenciales en los segmentos A,B,C y D en los nuevos mercados.</a:t>
            </a:r>
            <a:endParaRPr>
              <a:latin typeface="Calibri"/>
              <a:ea typeface="Calibri"/>
              <a:cs typeface="Calibri"/>
              <a:sym typeface="Calibri"/>
            </a:endParaRPr>
          </a:p>
          <a:p>
            <a:pPr marL="0" marR="0" lvl="0" indent="0" algn="l" rtl="0">
              <a:lnSpc>
                <a:spcPct val="115000"/>
              </a:lnSpc>
              <a:spcBef>
                <a:spcPts val="0"/>
              </a:spcBef>
              <a:spcAft>
                <a:spcPts val="0"/>
              </a:spcAft>
              <a:buNone/>
            </a:pPr>
            <a:endParaRPr>
              <a:latin typeface="Calibri"/>
              <a:ea typeface="Calibri"/>
              <a:cs typeface="Calibri"/>
              <a:sym typeface="Calibri"/>
            </a:endParaRPr>
          </a:p>
          <a:p>
            <a:pPr marL="0" marR="0" lvl="0" indent="0" algn="l" rtl="0">
              <a:lnSpc>
                <a:spcPct val="115000"/>
              </a:lnSpc>
              <a:spcBef>
                <a:spcPts val="0"/>
              </a:spcBef>
              <a:spcAft>
                <a:spcPts val="0"/>
              </a:spcAft>
              <a:buNone/>
            </a:pPr>
            <a:r>
              <a:rPr lang="en-US">
                <a:latin typeface="Calibri"/>
                <a:ea typeface="Calibri"/>
                <a:cs typeface="Calibri"/>
                <a:sym typeface="Calibri"/>
              </a:rPr>
              <a:t>Esta falta de información provoca dificultad en la implementación de la estrategia de la divulgación y comunicación segmentada.  Es por ello que la empresa al no conocer al grupo al que pertenece cada nuevo cliente, le impide adaptar sus actividades de marketing de manera efectiva y personalizada para lograr mejores resultados.</a:t>
            </a:r>
            <a:endParaRPr>
              <a:latin typeface="Calibri"/>
              <a:ea typeface="Calibri"/>
              <a:cs typeface="Calibri"/>
              <a:sym typeface="Calibri"/>
            </a:endParaRPr>
          </a:p>
          <a:p>
            <a:pPr marL="0" marR="0" lvl="0" indent="0" algn="l" rtl="0">
              <a:lnSpc>
                <a:spcPct val="115000"/>
              </a:lnSpc>
              <a:spcBef>
                <a:spcPts val="0"/>
              </a:spcBef>
              <a:spcAft>
                <a:spcPts val="0"/>
              </a:spcAft>
              <a:buNone/>
            </a:pPr>
            <a:endParaRPr>
              <a:latin typeface="Calibri"/>
              <a:ea typeface="Calibri"/>
              <a:cs typeface="Calibri"/>
              <a:sym typeface="Calibri"/>
            </a:endParaRPr>
          </a:p>
          <a:p>
            <a:pPr marL="0" marR="0" lvl="0" indent="0" algn="l" rtl="0">
              <a:lnSpc>
                <a:spcPct val="115000"/>
              </a:lnSpc>
              <a:spcBef>
                <a:spcPts val="0"/>
              </a:spcBef>
              <a:spcAft>
                <a:spcPts val="0"/>
              </a:spcAft>
              <a:buNone/>
            </a:pPr>
            <a:r>
              <a:rPr lang="en-US">
                <a:latin typeface="Calibri"/>
                <a:ea typeface="Calibri"/>
                <a:cs typeface="Calibri"/>
                <a:sym typeface="Calibri"/>
              </a:rPr>
              <a:t>Como consecuencia, la situación problemática se centra en analizar y comprender los grupos de clientes en los nuevos mercados, como también de la capacidad de predecir correctamente al grupo que pertenece cada nuevo cliente potencial.</a:t>
            </a:r>
            <a:endParaRPr>
              <a:latin typeface="Calibri"/>
              <a:ea typeface="Calibri"/>
              <a:cs typeface="Calibri"/>
              <a:sym typeface="Calibri"/>
            </a:endParaRPr>
          </a:p>
          <a:p>
            <a:pPr marL="0" marR="0" lvl="0" indent="0" algn="l" rtl="0">
              <a:lnSpc>
                <a:spcPct val="100000"/>
              </a:lnSpc>
              <a:spcBef>
                <a:spcPts val="1200"/>
              </a:spcBef>
              <a:spcAft>
                <a:spcPts val="0"/>
              </a:spcAft>
              <a:buClr>
                <a:srgbClr val="000000"/>
              </a:buClr>
              <a:buSzPts val="1400"/>
              <a:buFont typeface="Arial"/>
              <a:buNone/>
            </a:pPr>
            <a:r>
              <a:rPr lang="en-US">
                <a:latin typeface="Calibri"/>
                <a:ea typeface="Calibri"/>
                <a:cs typeface="Calibri"/>
                <a:sym typeface="Calibri"/>
              </a:rPr>
              <a:t> </a:t>
            </a:r>
            <a:endParaRPr sz="1400" b="0" i="0" u="none" strike="noStrike" cap="none">
              <a:solidFill>
                <a:srgbClr val="000000"/>
              </a:solidFill>
              <a:latin typeface="Calibri"/>
              <a:ea typeface="Calibri"/>
              <a:cs typeface="Calibri"/>
              <a:sym typeface="Calibri"/>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75"/>
        <p:cNvGrpSpPr/>
        <p:nvPr/>
      </p:nvGrpSpPr>
      <p:grpSpPr>
        <a:xfrm>
          <a:off x="0" y="0"/>
          <a:ext cx="0" cy="0"/>
          <a:chOff x="0" y="0"/>
          <a:chExt cx="0" cy="0"/>
        </a:xfrm>
      </p:grpSpPr>
      <p:sp>
        <p:nvSpPr>
          <p:cNvPr id="476" name="Google Shape;476;p57"/>
          <p:cNvSpPr/>
          <p:nvPr/>
        </p:nvSpPr>
        <p:spPr>
          <a:xfrm>
            <a:off x="2237925" y="1433675"/>
            <a:ext cx="7098300" cy="105000"/>
          </a:xfrm>
          <a:prstGeom prst="rect">
            <a:avLst/>
          </a:prstGeom>
          <a:solidFill>
            <a:srgbClr val="001F5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highlight>
                <a:schemeClr val="dk2"/>
              </a:highlight>
              <a:latin typeface="Arial"/>
              <a:ea typeface="Arial"/>
              <a:cs typeface="Arial"/>
              <a:sym typeface="Arial"/>
            </a:endParaRPr>
          </a:p>
        </p:txBody>
      </p:sp>
      <p:sp>
        <p:nvSpPr>
          <p:cNvPr id="477" name="Google Shape;477;p57"/>
          <p:cNvSpPr txBox="1"/>
          <p:nvPr/>
        </p:nvSpPr>
        <p:spPr>
          <a:xfrm>
            <a:off x="2237925" y="830075"/>
            <a:ext cx="7098300" cy="5388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300"/>
              <a:buFont typeface="Arial"/>
              <a:buNone/>
            </a:pPr>
            <a:r>
              <a:rPr lang="en-US" sz="2300" b="0" i="0" u="none" strike="noStrike" cap="none">
                <a:solidFill>
                  <a:srgbClr val="001F5F"/>
                </a:solidFill>
                <a:latin typeface="Arial"/>
                <a:ea typeface="Arial"/>
                <a:cs typeface="Arial"/>
                <a:sym typeface="Arial"/>
              </a:rPr>
              <a:t>Bar plot - Profession by Gender</a:t>
            </a:r>
            <a:endParaRPr sz="2300" b="0" i="0" u="none" strike="noStrike" cap="none">
              <a:solidFill>
                <a:srgbClr val="001F5F"/>
              </a:solidFill>
              <a:latin typeface="Arial"/>
              <a:ea typeface="Arial"/>
              <a:cs typeface="Arial"/>
              <a:sym typeface="Arial"/>
            </a:endParaRPr>
          </a:p>
        </p:txBody>
      </p:sp>
      <p:pic>
        <p:nvPicPr>
          <p:cNvPr id="478" name="Google Shape;478;p57"/>
          <p:cNvPicPr preferRelativeResize="0"/>
          <p:nvPr/>
        </p:nvPicPr>
        <p:blipFill rotWithShape="1">
          <a:blip r:embed="rId3">
            <a:alphaModFix/>
          </a:blip>
          <a:srcRect/>
          <a:stretch/>
        </p:blipFill>
        <p:spPr>
          <a:xfrm>
            <a:off x="2717325" y="1968675"/>
            <a:ext cx="6015575" cy="464930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82"/>
        <p:cNvGrpSpPr/>
        <p:nvPr/>
      </p:nvGrpSpPr>
      <p:grpSpPr>
        <a:xfrm>
          <a:off x="0" y="0"/>
          <a:ext cx="0" cy="0"/>
          <a:chOff x="0" y="0"/>
          <a:chExt cx="0" cy="0"/>
        </a:xfrm>
      </p:grpSpPr>
      <p:sp>
        <p:nvSpPr>
          <p:cNvPr id="483" name="Google Shape;483;p58"/>
          <p:cNvSpPr/>
          <p:nvPr/>
        </p:nvSpPr>
        <p:spPr>
          <a:xfrm>
            <a:off x="2237925" y="1433675"/>
            <a:ext cx="7098300" cy="105000"/>
          </a:xfrm>
          <a:prstGeom prst="rect">
            <a:avLst/>
          </a:prstGeom>
          <a:solidFill>
            <a:srgbClr val="001F5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highlight>
                <a:schemeClr val="dk2"/>
              </a:highlight>
              <a:latin typeface="Arial"/>
              <a:ea typeface="Arial"/>
              <a:cs typeface="Arial"/>
              <a:sym typeface="Arial"/>
            </a:endParaRPr>
          </a:p>
        </p:txBody>
      </p:sp>
      <p:sp>
        <p:nvSpPr>
          <p:cNvPr id="484" name="Google Shape;484;p58"/>
          <p:cNvSpPr txBox="1"/>
          <p:nvPr/>
        </p:nvSpPr>
        <p:spPr>
          <a:xfrm>
            <a:off x="2237925" y="830075"/>
            <a:ext cx="7098300" cy="5388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300"/>
              <a:buFont typeface="Arial"/>
              <a:buNone/>
            </a:pPr>
            <a:r>
              <a:rPr lang="en-US" sz="2300" b="0" i="0" u="none" strike="noStrike" cap="none">
                <a:solidFill>
                  <a:srgbClr val="001F5F"/>
                </a:solidFill>
                <a:latin typeface="Arial"/>
                <a:ea typeface="Arial"/>
                <a:cs typeface="Arial"/>
                <a:sym typeface="Arial"/>
              </a:rPr>
              <a:t>Bar plot - Spending_Score by Gender</a:t>
            </a:r>
            <a:endParaRPr sz="2300" b="0" i="0" u="none" strike="noStrike" cap="none">
              <a:solidFill>
                <a:srgbClr val="001F5F"/>
              </a:solidFill>
              <a:latin typeface="Arial"/>
              <a:ea typeface="Arial"/>
              <a:cs typeface="Arial"/>
              <a:sym typeface="Arial"/>
            </a:endParaRPr>
          </a:p>
        </p:txBody>
      </p:sp>
      <p:pic>
        <p:nvPicPr>
          <p:cNvPr id="485" name="Google Shape;485;p58"/>
          <p:cNvPicPr preferRelativeResize="0"/>
          <p:nvPr/>
        </p:nvPicPr>
        <p:blipFill rotWithShape="1">
          <a:blip r:embed="rId3">
            <a:alphaModFix/>
          </a:blip>
          <a:srcRect/>
          <a:stretch/>
        </p:blipFill>
        <p:spPr>
          <a:xfrm>
            <a:off x="2852675" y="2084100"/>
            <a:ext cx="5733700" cy="4487399"/>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sp>
        <p:nvSpPr>
          <p:cNvPr id="490" name="Google Shape;490;p59"/>
          <p:cNvSpPr/>
          <p:nvPr/>
        </p:nvSpPr>
        <p:spPr>
          <a:xfrm>
            <a:off x="2237925" y="1433675"/>
            <a:ext cx="7098300" cy="105000"/>
          </a:xfrm>
          <a:prstGeom prst="rect">
            <a:avLst/>
          </a:prstGeom>
          <a:solidFill>
            <a:srgbClr val="001F5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highlight>
                <a:schemeClr val="dk2"/>
              </a:highlight>
              <a:latin typeface="Arial"/>
              <a:ea typeface="Arial"/>
              <a:cs typeface="Arial"/>
              <a:sym typeface="Arial"/>
            </a:endParaRPr>
          </a:p>
        </p:txBody>
      </p:sp>
      <p:sp>
        <p:nvSpPr>
          <p:cNvPr id="491" name="Google Shape;491;p59"/>
          <p:cNvSpPr txBox="1"/>
          <p:nvPr/>
        </p:nvSpPr>
        <p:spPr>
          <a:xfrm>
            <a:off x="2237925" y="830075"/>
            <a:ext cx="7098300" cy="5388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300"/>
              <a:buFont typeface="Arial"/>
              <a:buNone/>
            </a:pPr>
            <a:r>
              <a:rPr lang="en-US" sz="2300" b="0" i="0" u="none" strike="noStrike" cap="none">
                <a:solidFill>
                  <a:srgbClr val="001F5F"/>
                </a:solidFill>
                <a:latin typeface="Arial"/>
                <a:ea typeface="Arial"/>
                <a:cs typeface="Arial"/>
                <a:sym typeface="Arial"/>
              </a:rPr>
              <a:t>Bar plot - Work_Experience by Gender</a:t>
            </a:r>
            <a:endParaRPr sz="2300" b="0" i="0" u="none" strike="noStrike" cap="none">
              <a:solidFill>
                <a:srgbClr val="001F5F"/>
              </a:solidFill>
              <a:latin typeface="Arial"/>
              <a:ea typeface="Arial"/>
              <a:cs typeface="Arial"/>
              <a:sym typeface="Arial"/>
            </a:endParaRPr>
          </a:p>
        </p:txBody>
      </p:sp>
      <p:pic>
        <p:nvPicPr>
          <p:cNvPr id="492" name="Google Shape;492;p59"/>
          <p:cNvPicPr preferRelativeResize="0"/>
          <p:nvPr/>
        </p:nvPicPr>
        <p:blipFill rotWithShape="1">
          <a:blip r:embed="rId3">
            <a:alphaModFix/>
          </a:blip>
          <a:srcRect/>
          <a:stretch/>
        </p:blipFill>
        <p:spPr>
          <a:xfrm>
            <a:off x="3296100" y="1538675"/>
            <a:ext cx="5322560" cy="5014525"/>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501"/>
        <p:cNvGrpSpPr/>
        <p:nvPr/>
      </p:nvGrpSpPr>
      <p:grpSpPr>
        <a:xfrm>
          <a:off x="0" y="0"/>
          <a:ext cx="0" cy="0"/>
          <a:chOff x="0" y="0"/>
          <a:chExt cx="0" cy="0"/>
        </a:xfrm>
      </p:grpSpPr>
      <p:sp>
        <p:nvSpPr>
          <p:cNvPr id="502" name="Google Shape;502;p61"/>
          <p:cNvSpPr txBox="1"/>
          <p:nvPr/>
        </p:nvSpPr>
        <p:spPr>
          <a:xfrm>
            <a:off x="1973975" y="122850"/>
            <a:ext cx="8004600" cy="5388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300"/>
              <a:buFont typeface="Arial"/>
              <a:buNone/>
            </a:pPr>
            <a:r>
              <a:rPr lang="en-US" sz="2300">
                <a:solidFill>
                  <a:srgbClr val="001F5F"/>
                </a:solidFill>
              </a:rPr>
              <a:t>Identificar los</a:t>
            </a:r>
            <a:r>
              <a:rPr lang="en-US" sz="2300" b="1"/>
              <a:t> </a:t>
            </a:r>
            <a:r>
              <a:rPr lang="en-US" sz="2300">
                <a:solidFill>
                  <a:srgbClr val="001F5F"/>
                </a:solidFill>
              </a:rPr>
              <a:t>valores</a:t>
            </a:r>
            <a:r>
              <a:rPr lang="en-US" sz="2300" b="1"/>
              <a:t> </a:t>
            </a:r>
            <a:r>
              <a:rPr lang="en-US" sz="2300">
                <a:solidFill>
                  <a:srgbClr val="001F5F"/>
                </a:solidFill>
              </a:rPr>
              <a:t>nulos</a:t>
            </a:r>
            <a:endParaRPr sz="2300" b="1"/>
          </a:p>
        </p:txBody>
      </p:sp>
      <p:pic>
        <p:nvPicPr>
          <p:cNvPr id="503" name="Google Shape;503;p61"/>
          <p:cNvPicPr preferRelativeResize="0"/>
          <p:nvPr/>
        </p:nvPicPr>
        <p:blipFill rotWithShape="1">
          <a:blip r:embed="rId3">
            <a:alphaModFix/>
          </a:blip>
          <a:srcRect t="10889"/>
          <a:stretch/>
        </p:blipFill>
        <p:spPr>
          <a:xfrm>
            <a:off x="1973975" y="985200"/>
            <a:ext cx="4401550" cy="4516701"/>
          </a:xfrm>
          <a:prstGeom prst="rect">
            <a:avLst/>
          </a:prstGeom>
          <a:noFill/>
          <a:ln>
            <a:noFill/>
          </a:ln>
        </p:spPr>
      </p:pic>
      <p:pic>
        <p:nvPicPr>
          <p:cNvPr id="504" name="Google Shape;504;p61"/>
          <p:cNvPicPr preferRelativeResize="0"/>
          <p:nvPr/>
        </p:nvPicPr>
        <p:blipFill>
          <a:blip r:embed="rId4">
            <a:alphaModFix/>
          </a:blip>
          <a:stretch>
            <a:fillRect/>
          </a:stretch>
        </p:blipFill>
        <p:spPr>
          <a:xfrm>
            <a:off x="6375523" y="985200"/>
            <a:ext cx="5100452" cy="5012525"/>
          </a:xfrm>
          <a:prstGeom prst="rect">
            <a:avLst/>
          </a:prstGeom>
          <a:noFill/>
          <a:ln>
            <a:noFill/>
          </a:ln>
        </p:spPr>
      </p:pic>
      <p:sp>
        <p:nvSpPr>
          <p:cNvPr id="505" name="Google Shape;505;p61"/>
          <p:cNvSpPr/>
          <p:nvPr/>
        </p:nvSpPr>
        <p:spPr>
          <a:xfrm>
            <a:off x="2062500" y="632850"/>
            <a:ext cx="7098300" cy="105000"/>
          </a:xfrm>
          <a:prstGeom prst="rect">
            <a:avLst/>
          </a:prstGeom>
          <a:solidFill>
            <a:srgbClr val="001F5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highlight>
                <a:schemeClr val="dk2"/>
              </a:highlight>
              <a:latin typeface="Arial"/>
              <a:ea typeface="Arial"/>
              <a:cs typeface="Arial"/>
              <a:sym typeface="Arial"/>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509"/>
        <p:cNvGrpSpPr/>
        <p:nvPr/>
      </p:nvGrpSpPr>
      <p:grpSpPr>
        <a:xfrm>
          <a:off x="0" y="0"/>
          <a:ext cx="0" cy="0"/>
          <a:chOff x="0" y="0"/>
          <a:chExt cx="0" cy="0"/>
        </a:xfrm>
      </p:grpSpPr>
      <p:pic>
        <p:nvPicPr>
          <p:cNvPr id="510" name="Google Shape;510;p62"/>
          <p:cNvPicPr preferRelativeResize="0"/>
          <p:nvPr/>
        </p:nvPicPr>
        <p:blipFill rotWithShape="1">
          <a:blip r:embed="rId3">
            <a:alphaModFix/>
          </a:blip>
          <a:srcRect r="25656"/>
          <a:stretch/>
        </p:blipFill>
        <p:spPr>
          <a:xfrm>
            <a:off x="2023325" y="754450"/>
            <a:ext cx="7477975" cy="5557200"/>
          </a:xfrm>
          <a:prstGeom prst="rect">
            <a:avLst/>
          </a:prstGeom>
          <a:noFill/>
          <a:ln>
            <a:noFill/>
          </a:ln>
        </p:spPr>
      </p:pic>
      <p:sp>
        <p:nvSpPr>
          <p:cNvPr id="511" name="Google Shape;511;p62"/>
          <p:cNvSpPr txBox="1"/>
          <p:nvPr/>
        </p:nvSpPr>
        <p:spPr>
          <a:xfrm>
            <a:off x="1930600" y="26900"/>
            <a:ext cx="7775100" cy="538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300">
                <a:solidFill>
                  <a:srgbClr val="001F5F"/>
                </a:solidFill>
              </a:rPr>
              <a:t>Imputar nulos a través de KNNImputer</a:t>
            </a:r>
            <a:endParaRPr sz="2300">
              <a:solidFill>
                <a:srgbClr val="001F5F"/>
              </a:solidFill>
            </a:endParaRPr>
          </a:p>
        </p:txBody>
      </p:sp>
      <p:sp>
        <p:nvSpPr>
          <p:cNvPr id="512" name="Google Shape;512;p62"/>
          <p:cNvSpPr/>
          <p:nvPr/>
        </p:nvSpPr>
        <p:spPr>
          <a:xfrm>
            <a:off x="2023325" y="517600"/>
            <a:ext cx="7098300" cy="105000"/>
          </a:xfrm>
          <a:prstGeom prst="rect">
            <a:avLst/>
          </a:prstGeom>
          <a:solidFill>
            <a:srgbClr val="001F5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highlight>
                <a:schemeClr val="dk2"/>
              </a:highlight>
              <a:latin typeface="Arial"/>
              <a:ea typeface="Arial"/>
              <a:cs typeface="Arial"/>
              <a:sym typeface="Arial"/>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516"/>
        <p:cNvGrpSpPr/>
        <p:nvPr/>
      </p:nvGrpSpPr>
      <p:grpSpPr>
        <a:xfrm>
          <a:off x="0" y="0"/>
          <a:ext cx="0" cy="0"/>
          <a:chOff x="0" y="0"/>
          <a:chExt cx="0" cy="0"/>
        </a:xfrm>
      </p:grpSpPr>
      <p:pic>
        <p:nvPicPr>
          <p:cNvPr id="517" name="Google Shape;517;p63"/>
          <p:cNvPicPr preferRelativeResize="0"/>
          <p:nvPr/>
        </p:nvPicPr>
        <p:blipFill>
          <a:blip r:embed="rId3">
            <a:alphaModFix/>
          </a:blip>
          <a:stretch>
            <a:fillRect/>
          </a:stretch>
        </p:blipFill>
        <p:spPr>
          <a:xfrm>
            <a:off x="2088600" y="1294325"/>
            <a:ext cx="7391400" cy="3371850"/>
          </a:xfrm>
          <a:prstGeom prst="rect">
            <a:avLst/>
          </a:prstGeom>
          <a:noFill/>
          <a:ln>
            <a:noFill/>
          </a:ln>
        </p:spPr>
      </p:pic>
      <p:sp>
        <p:nvSpPr>
          <p:cNvPr id="518" name="Google Shape;518;p63"/>
          <p:cNvSpPr txBox="1"/>
          <p:nvPr/>
        </p:nvSpPr>
        <p:spPr>
          <a:xfrm>
            <a:off x="1958425" y="78750"/>
            <a:ext cx="6799500" cy="538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300">
                <a:solidFill>
                  <a:srgbClr val="001F5F"/>
                </a:solidFill>
              </a:rPr>
              <a:t>Identificación de datos duplicados</a:t>
            </a:r>
            <a:endParaRPr sz="2300">
              <a:solidFill>
                <a:srgbClr val="001F5F"/>
              </a:solidFill>
            </a:endParaRPr>
          </a:p>
        </p:txBody>
      </p:sp>
      <p:pic>
        <p:nvPicPr>
          <p:cNvPr id="519" name="Google Shape;519;p63"/>
          <p:cNvPicPr preferRelativeResize="0"/>
          <p:nvPr/>
        </p:nvPicPr>
        <p:blipFill>
          <a:blip r:embed="rId4">
            <a:alphaModFix/>
          </a:blip>
          <a:stretch>
            <a:fillRect/>
          </a:stretch>
        </p:blipFill>
        <p:spPr>
          <a:xfrm>
            <a:off x="1395400" y="5072200"/>
            <a:ext cx="9401175" cy="495300"/>
          </a:xfrm>
          <a:prstGeom prst="rect">
            <a:avLst/>
          </a:prstGeom>
          <a:noFill/>
          <a:ln>
            <a:noFill/>
          </a:ln>
        </p:spPr>
      </p:pic>
      <p:sp>
        <p:nvSpPr>
          <p:cNvPr id="520" name="Google Shape;520;p63"/>
          <p:cNvSpPr/>
          <p:nvPr/>
        </p:nvSpPr>
        <p:spPr>
          <a:xfrm>
            <a:off x="2062500" y="632850"/>
            <a:ext cx="7098300" cy="105000"/>
          </a:xfrm>
          <a:prstGeom prst="rect">
            <a:avLst/>
          </a:prstGeom>
          <a:solidFill>
            <a:srgbClr val="001F5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highlight>
                <a:schemeClr val="dk2"/>
              </a:highlight>
              <a:latin typeface="Arial"/>
              <a:ea typeface="Arial"/>
              <a:cs typeface="Arial"/>
              <a:sym typeface="Arial"/>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524"/>
        <p:cNvGrpSpPr/>
        <p:nvPr/>
      </p:nvGrpSpPr>
      <p:grpSpPr>
        <a:xfrm>
          <a:off x="0" y="0"/>
          <a:ext cx="0" cy="0"/>
          <a:chOff x="0" y="0"/>
          <a:chExt cx="0" cy="0"/>
        </a:xfrm>
      </p:grpSpPr>
      <p:sp>
        <p:nvSpPr>
          <p:cNvPr id="525" name="Google Shape;525;p64"/>
          <p:cNvSpPr txBox="1"/>
          <p:nvPr/>
        </p:nvSpPr>
        <p:spPr>
          <a:xfrm>
            <a:off x="1986300" y="94050"/>
            <a:ext cx="7023900" cy="538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300">
                <a:solidFill>
                  <a:srgbClr val="001F5F"/>
                </a:solidFill>
              </a:rPr>
              <a:t>Identificación de datos outliers</a:t>
            </a:r>
            <a:endParaRPr sz="2300">
              <a:solidFill>
                <a:srgbClr val="001F5F"/>
              </a:solidFill>
            </a:endParaRPr>
          </a:p>
        </p:txBody>
      </p:sp>
      <p:pic>
        <p:nvPicPr>
          <p:cNvPr id="526" name="Google Shape;526;p64"/>
          <p:cNvPicPr preferRelativeResize="0"/>
          <p:nvPr/>
        </p:nvPicPr>
        <p:blipFill>
          <a:blip r:embed="rId3">
            <a:alphaModFix/>
          </a:blip>
          <a:stretch>
            <a:fillRect/>
          </a:stretch>
        </p:blipFill>
        <p:spPr>
          <a:xfrm>
            <a:off x="1407350" y="1045950"/>
            <a:ext cx="10167673" cy="4750699"/>
          </a:xfrm>
          <a:prstGeom prst="rect">
            <a:avLst/>
          </a:prstGeom>
          <a:noFill/>
          <a:ln>
            <a:noFill/>
          </a:ln>
        </p:spPr>
      </p:pic>
      <p:sp>
        <p:nvSpPr>
          <p:cNvPr id="527" name="Google Shape;527;p64"/>
          <p:cNvSpPr/>
          <p:nvPr/>
        </p:nvSpPr>
        <p:spPr>
          <a:xfrm>
            <a:off x="2062500" y="632850"/>
            <a:ext cx="7098300" cy="105000"/>
          </a:xfrm>
          <a:prstGeom prst="rect">
            <a:avLst/>
          </a:prstGeom>
          <a:solidFill>
            <a:srgbClr val="001F5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highlight>
                <a:schemeClr val="dk2"/>
              </a:highlight>
              <a:latin typeface="Arial"/>
              <a:ea typeface="Arial"/>
              <a:cs typeface="Arial"/>
              <a:sym typeface="Arial"/>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531"/>
        <p:cNvGrpSpPr/>
        <p:nvPr/>
      </p:nvGrpSpPr>
      <p:grpSpPr>
        <a:xfrm>
          <a:off x="0" y="0"/>
          <a:ext cx="0" cy="0"/>
          <a:chOff x="0" y="0"/>
          <a:chExt cx="0" cy="0"/>
        </a:xfrm>
      </p:grpSpPr>
      <p:pic>
        <p:nvPicPr>
          <p:cNvPr id="532" name="Google Shape;532;p65"/>
          <p:cNvPicPr preferRelativeResize="0"/>
          <p:nvPr/>
        </p:nvPicPr>
        <p:blipFill>
          <a:blip r:embed="rId3">
            <a:alphaModFix/>
          </a:blip>
          <a:stretch>
            <a:fillRect/>
          </a:stretch>
        </p:blipFill>
        <p:spPr>
          <a:xfrm>
            <a:off x="1147725" y="1884900"/>
            <a:ext cx="9896550" cy="2848550"/>
          </a:xfrm>
          <a:prstGeom prst="rect">
            <a:avLst/>
          </a:prstGeom>
          <a:noFill/>
          <a:ln>
            <a:noFill/>
          </a:ln>
        </p:spPr>
      </p:pic>
      <p:sp>
        <p:nvSpPr>
          <p:cNvPr id="533" name="Google Shape;533;p65"/>
          <p:cNvSpPr txBox="1"/>
          <p:nvPr/>
        </p:nvSpPr>
        <p:spPr>
          <a:xfrm>
            <a:off x="1945100" y="94050"/>
            <a:ext cx="7989600" cy="538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300">
                <a:solidFill>
                  <a:srgbClr val="001F5F"/>
                </a:solidFill>
              </a:rPr>
              <a:t>Tratamiento de outliers a través de z-score</a:t>
            </a:r>
            <a:endParaRPr sz="2300">
              <a:solidFill>
                <a:srgbClr val="001F5F"/>
              </a:solidFill>
            </a:endParaRPr>
          </a:p>
        </p:txBody>
      </p:sp>
      <p:sp>
        <p:nvSpPr>
          <p:cNvPr id="534" name="Google Shape;534;p65"/>
          <p:cNvSpPr txBox="1"/>
          <p:nvPr/>
        </p:nvSpPr>
        <p:spPr>
          <a:xfrm>
            <a:off x="1225775" y="4922488"/>
            <a:ext cx="5853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latin typeface="Calibri"/>
                <a:ea typeface="Calibri"/>
                <a:cs typeface="Calibri"/>
                <a:sym typeface="Calibri"/>
              </a:rPr>
              <a:t>Con este método se logró eliminar 183 observaciones.</a:t>
            </a:r>
            <a:endParaRPr>
              <a:latin typeface="Calibri"/>
              <a:ea typeface="Calibri"/>
              <a:cs typeface="Calibri"/>
              <a:sym typeface="Calibri"/>
            </a:endParaRPr>
          </a:p>
        </p:txBody>
      </p:sp>
      <p:sp>
        <p:nvSpPr>
          <p:cNvPr id="535" name="Google Shape;535;p65"/>
          <p:cNvSpPr/>
          <p:nvPr/>
        </p:nvSpPr>
        <p:spPr>
          <a:xfrm>
            <a:off x="2062500" y="632850"/>
            <a:ext cx="7098300" cy="105000"/>
          </a:xfrm>
          <a:prstGeom prst="rect">
            <a:avLst/>
          </a:prstGeom>
          <a:solidFill>
            <a:srgbClr val="001F5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highlight>
                <a:schemeClr val="dk2"/>
              </a:highlight>
              <a:latin typeface="Arial"/>
              <a:ea typeface="Arial"/>
              <a:cs typeface="Arial"/>
              <a:sym typeface="Arial"/>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539"/>
        <p:cNvGrpSpPr/>
        <p:nvPr/>
      </p:nvGrpSpPr>
      <p:grpSpPr>
        <a:xfrm>
          <a:off x="0" y="0"/>
          <a:ext cx="0" cy="0"/>
          <a:chOff x="0" y="0"/>
          <a:chExt cx="0" cy="0"/>
        </a:xfrm>
      </p:grpSpPr>
      <p:pic>
        <p:nvPicPr>
          <p:cNvPr id="540" name="Google Shape;540;p66"/>
          <p:cNvPicPr preferRelativeResize="0"/>
          <p:nvPr/>
        </p:nvPicPr>
        <p:blipFill>
          <a:blip r:embed="rId3">
            <a:alphaModFix/>
          </a:blip>
          <a:stretch>
            <a:fillRect/>
          </a:stretch>
        </p:blipFill>
        <p:spPr>
          <a:xfrm>
            <a:off x="1537025" y="1266850"/>
            <a:ext cx="9117951" cy="4110450"/>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544"/>
        <p:cNvGrpSpPr/>
        <p:nvPr/>
      </p:nvGrpSpPr>
      <p:grpSpPr>
        <a:xfrm>
          <a:off x="0" y="0"/>
          <a:ext cx="0" cy="0"/>
          <a:chOff x="0" y="0"/>
          <a:chExt cx="0" cy="0"/>
        </a:xfrm>
      </p:grpSpPr>
      <p:pic>
        <p:nvPicPr>
          <p:cNvPr id="545" name="Google Shape;545;p67"/>
          <p:cNvPicPr preferRelativeResize="0"/>
          <p:nvPr/>
        </p:nvPicPr>
        <p:blipFill>
          <a:blip r:embed="rId3">
            <a:alphaModFix/>
          </a:blip>
          <a:stretch>
            <a:fillRect/>
          </a:stretch>
        </p:blipFill>
        <p:spPr>
          <a:xfrm>
            <a:off x="1996175" y="1885950"/>
            <a:ext cx="7200900" cy="2686050"/>
          </a:xfrm>
          <a:prstGeom prst="rect">
            <a:avLst/>
          </a:prstGeom>
          <a:noFill/>
          <a:ln>
            <a:noFill/>
          </a:ln>
        </p:spPr>
      </p:pic>
      <p:sp>
        <p:nvSpPr>
          <p:cNvPr id="546" name="Google Shape;546;p67"/>
          <p:cNvSpPr txBox="1"/>
          <p:nvPr/>
        </p:nvSpPr>
        <p:spPr>
          <a:xfrm>
            <a:off x="1945100" y="94050"/>
            <a:ext cx="7989600" cy="538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300">
                <a:solidFill>
                  <a:srgbClr val="001F5F"/>
                </a:solidFill>
              </a:rPr>
              <a:t>Tratamiento de outliers a través de IQR</a:t>
            </a:r>
            <a:endParaRPr sz="2300">
              <a:solidFill>
                <a:srgbClr val="001F5F"/>
              </a:solidFill>
            </a:endParaRPr>
          </a:p>
        </p:txBody>
      </p:sp>
      <p:sp>
        <p:nvSpPr>
          <p:cNvPr id="547" name="Google Shape;547;p67"/>
          <p:cNvSpPr/>
          <p:nvPr/>
        </p:nvSpPr>
        <p:spPr>
          <a:xfrm>
            <a:off x="2062500" y="632850"/>
            <a:ext cx="7098300" cy="105000"/>
          </a:xfrm>
          <a:prstGeom prst="rect">
            <a:avLst/>
          </a:prstGeom>
          <a:solidFill>
            <a:srgbClr val="001F5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highlight>
                <a:schemeClr val="dk2"/>
              </a:highlight>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13"/>
          <p:cNvSpPr txBox="1">
            <a:spLocks noGrp="1"/>
          </p:cNvSpPr>
          <p:nvPr>
            <p:ph type="title" idx="4294967295"/>
          </p:nvPr>
        </p:nvSpPr>
        <p:spPr>
          <a:xfrm>
            <a:off x="2237925" y="195425"/>
            <a:ext cx="5991000" cy="474600"/>
          </a:xfrm>
          <a:prstGeom prst="rect">
            <a:avLst/>
          </a:prstGeom>
          <a:noFill/>
          <a:ln>
            <a:noFill/>
          </a:ln>
        </p:spPr>
        <p:txBody>
          <a:bodyPr spcFirstLastPara="1" wrap="square" lIns="0" tIns="12700" rIns="0" bIns="0" anchor="t" anchorCtr="0">
            <a:spAutoFit/>
          </a:bodyPr>
          <a:lstStyle/>
          <a:p>
            <a:pPr marL="12700" lvl="0" indent="0" algn="ctr" rtl="0">
              <a:lnSpc>
                <a:spcPct val="100000"/>
              </a:lnSpc>
              <a:spcBef>
                <a:spcPts val="0"/>
              </a:spcBef>
              <a:spcAft>
                <a:spcPts val="0"/>
              </a:spcAft>
              <a:buSzPts val="1400"/>
              <a:buNone/>
            </a:pPr>
            <a:r>
              <a:rPr lang="en-US" sz="3000">
                <a:solidFill>
                  <a:srgbClr val="001F5F"/>
                </a:solidFill>
              </a:rPr>
              <a:t>Objetivo Principal</a:t>
            </a:r>
            <a:endParaRPr sz="3000"/>
          </a:p>
        </p:txBody>
      </p:sp>
      <p:sp>
        <p:nvSpPr>
          <p:cNvPr id="125" name="Google Shape;125;p13"/>
          <p:cNvSpPr/>
          <p:nvPr/>
        </p:nvSpPr>
        <p:spPr>
          <a:xfrm>
            <a:off x="2237925" y="711775"/>
            <a:ext cx="7098300" cy="105000"/>
          </a:xfrm>
          <a:prstGeom prst="rect">
            <a:avLst/>
          </a:prstGeom>
          <a:solidFill>
            <a:srgbClr val="001F5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highlight>
                <a:schemeClr val="dk2"/>
              </a:highlight>
              <a:latin typeface="Arial"/>
              <a:ea typeface="Arial"/>
              <a:cs typeface="Arial"/>
              <a:sym typeface="Arial"/>
            </a:endParaRPr>
          </a:p>
        </p:txBody>
      </p:sp>
      <p:sp>
        <p:nvSpPr>
          <p:cNvPr id="126" name="Google Shape;126;p13"/>
          <p:cNvSpPr txBox="1"/>
          <p:nvPr/>
        </p:nvSpPr>
        <p:spPr>
          <a:xfrm>
            <a:off x="2237925" y="925163"/>
            <a:ext cx="7098300" cy="10497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None/>
            </a:pPr>
            <a:r>
              <a:rPr lang="en-US">
                <a:latin typeface="Calibri"/>
                <a:ea typeface="Calibri"/>
                <a:cs typeface="Calibri"/>
                <a:sym typeface="Calibri"/>
              </a:rPr>
              <a:t>Desarrollar un modelo  de clasificación que prediga con la mayor precisión que segmento pertenece los nuevos clientes potenciales.</a:t>
            </a:r>
            <a:endParaRPr>
              <a:latin typeface="Calibri"/>
              <a:ea typeface="Calibri"/>
              <a:cs typeface="Calibri"/>
              <a:sym typeface="Calibri"/>
            </a:endParaRPr>
          </a:p>
          <a:p>
            <a:pPr marL="0" marR="0" lvl="0" indent="0" algn="l" rtl="0">
              <a:lnSpc>
                <a:spcPct val="100000"/>
              </a:lnSpc>
              <a:spcBef>
                <a:spcPts val="1200"/>
              </a:spcBef>
              <a:spcAft>
                <a:spcPts val="0"/>
              </a:spcAft>
              <a:buClr>
                <a:srgbClr val="000000"/>
              </a:buClr>
              <a:buSzPts val="1400"/>
              <a:buFont typeface="Arial"/>
              <a:buNone/>
            </a:pPr>
            <a:r>
              <a:rPr lang="en-US">
                <a:latin typeface="Calibri"/>
                <a:ea typeface="Calibri"/>
                <a:cs typeface="Calibri"/>
                <a:sym typeface="Calibri"/>
              </a:rPr>
              <a:t> </a:t>
            </a:r>
            <a:endParaRPr sz="1400" b="0" i="0" u="none" strike="noStrike" cap="none">
              <a:solidFill>
                <a:srgbClr val="000000"/>
              </a:solidFill>
              <a:latin typeface="Calibri"/>
              <a:ea typeface="Calibri"/>
              <a:cs typeface="Calibri"/>
              <a:sym typeface="Calibri"/>
            </a:endParaRPr>
          </a:p>
        </p:txBody>
      </p:sp>
      <p:sp>
        <p:nvSpPr>
          <p:cNvPr id="127" name="Google Shape;127;p13"/>
          <p:cNvSpPr txBox="1">
            <a:spLocks noGrp="1"/>
          </p:cNvSpPr>
          <p:nvPr>
            <p:ph type="title" idx="4294967295"/>
          </p:nvPr>
        </p:nvSpPr>
        <p:spPr>
          <a:xfrm>
            <a:off x="2237925" y="1615000"/>
            <a:ext cx="5991000" cy="474600"/>
          </a:xfrm>
          <a:prstGeom prst="rect">
            <a:avLst/>
          </a:prstGeom>
          <a:noFill/>
          <a:ln>
            <a:noFill/>
          </a:ln>
        </p:spPr>
        <p:txBody>
          <a:bodyPr spcFirstLastPara="1" wrap="square" lIns="0" tIns="12700" rIns="0" bIns="0" anchor="t" anchorCtr="0">
            <a:spAutoFit/>
          </a:bodyPr>
          <a:lstStyle/>
          <a:p>
            <a:pPr marL="12700" lvl="0" indent="0" algn="ctr" rtl="0">
              <a:lnSpc>
                <a:spcPct val="100000"/>
              </a:lnSpc>
              <a:spcBef>
                <a:spcPts val="0"/>
              </a:spcBef>
              <a:spcAft>
                <a:spcPts val="0"/>
              </a:spcAft>
              <a:buSzPts val="1400"/>
              <a:buNone/>
            </a:pPr>
            <a:r>
              <a:rPr lang="en-US" sz="3000">
                <a:solidFill>
                  <a:srgbClr val="001F5F"/>
                </a:solidFill>
              </a:rPr>
              <a:t>Objetivos Específicos</a:t>
            </a:r>
            <a:endParaRPr sz="3000"/>
          </a:p>
        </p:txBody>
      </p:sp>
      <p:sp>
        <p:nvSpPr>
          <p:cNvPr id="128" name="Google Shape;128;p13"/>
          <p:cNvSpPr txBox="1"/>
          <p:nvPr/>
        </p:nvSpPr>
        <p:spPr>
          <a:xfrm>
            <a:off x="2237925" y="2279500"/>
            <a:ext cx="7098300" cy="4605300"/>
          </a:xfrm>
          <a:prstGeom prst="rect">
            <a:avLst/>
          </a:prstGeom>
          <a:noFill/>
          <a:ln>
            <a:noFill/>
          </a:ln>
        </p:spPr>
        <p:txBody>
          <a:bodyPr spcFirstLastPara="1" wrap="square" lIns="91425" tIns="91425" rIns="91425" bIns="91425" anchor="t" anchorCtr="0">
            <a:spAutoFit/>
          </a:bodyPr>
          <a:lstStyle/>
          <a:p>
            <a:pPr marL="457200" lvl="0" indent="-304800" algn="l" rtl="0">
              <a:lnSpc>
                <a:spcPct val="115000"/>
              </a:lnSpc>
              <a:spcBef>
                <a:spcPts val="1500"/>
              </a:spcBef>
              <a:spcAft>
                <a:spcPts val="0"/>
              </a:spcAft>
              <a:buClr>
                <a:schemeClr val="dk1"/>
              </a:buClr>
              <a:buSzPts val="1200"/>
              <a:buFont typeface="Roboto"/>
              <a:buAutoNum type="arabicPeriod"/>
            </a:pPr>
            <a:r>
              <a:rPr lang="en-US" sz="1200">
                <a:solidFill>
                  <a:schemeClr val="dk1"/>
                </a:solidFill>
                <a:highlight>
                  <a:schemeClr val="lt1"/>
                </a:highlight>
                <a:latin typeface="Roboto"/>
                <a:ea typeface="Roboto"/>
                <a:cs typeface="Roboto"/>
                <a:sym typeface="Roboto"/>
              </a:rPr>
              <a:t>Recopilar y analizar datos del mercado existente y los nuevos mercados para comprender las características de los clientes y su comportamiento de compra.</a:t>
            </a:r>
            <a:endParaRPr sz="1200">
              <a:solidFill>
                <a:schemeClr val="dk1"/>
              </a:solidFill>
              <a:highlight>
                <a:schemeClr val="lt1"/>
              </a:highlight>
              <a:latin typeface="Roboto"/>
              <a:ea typeface="Roboto"/>
              <a:cs typeface="Roboto"/>
              <a:sym typeface="Roboto"/>
            </a:endParaRPr>
          </a:p>
          <a:p>
            <a:pPr marL="457200" lvl="0" indent="-304800" algn="l" rtl="0">
              <a:lnSpc>
                <a:spcPct val="115000"/>
              </a:lnSpc>
              <a:spcBef>
                <a:spcPts val="0"/>
              </a:spcBef>
              <a:spcAft>
                <a:spcPts val="0"/>
              </a:spcAft>
              <a:buClr>
                <a:schemeClr val="dk1"/>
              </a:buClr>
              <a:buSzPts val="1200"/>
              <a:buFont typeface="Roboto"/>
              <a:buAutoNum type="arabicPeriod"/>
            </a:pPr>
            <a:r>
              <a:rPr lang="en-US" sz="1200">
                <a:solidFill>
                  <a:schemeClr val="dk1"/>
                </a:solidFill>
                <a:highlight>
                  <a:schemeClr val="lt1"/>
                </a:highlight>
                <a:latin typeface="Roboto"/>
                <a:ea typeface="Roboto"/>
                <a:cs typeface="Roboto"/>
                <a:sym typeface="Roboto"/>
              </a:rPr>
              <a:t>Identificar las variables clave que influyen en la clasificación de los clientes en los segmentos A, B, C y D.</a:t>
            </a:r>
            <a:endParaRPr sz="1200">
              <a:solidFill>
                <a:schemeClr val="dk1"/>
              </a:solidFill>
              <a:highlight>
                <a:schemeClr val="lt1"/>
              </a:highlight>
              <a:latin typeface="Roboto"/>
              <a:ea typeface="Roboto"/>
              <a:cs typeface="Roboto"/>
              <a:sym typeface="Roboto"/>
            </a:endParaRPr>
          </a:p>
          <a:p>
            <a:pPr marL="457200" lvl="0" indent="-304800" algn="l" rtl="0">
              <a:lnSpc>
                <a:spcPct val="115000"/>
              </a:lnSpc>
              <a:spcBef>
                <a:spcPts val="0"/>
              </a:spcBef>
              <a:spcAft>
                <a:spcPts val="0"/>
              </a:spcAft>
              <a:buClr>
                <a:schemeClr val="dk1"/>
              </a:buClr>
              <a:buSzPts val="1200"/>
              <a:buFont typeface="Roboto"/>
              <a:buAutoNum type="arabicPeriod"/>
            </a:pPr>
            <a:r>
              <a:rPr lang="en-US" sz="1200">
                <a:solidFill>
                  <a:schemeClr val="dk1"/>
                </a:solidFill>
                <a:highlight>
                  <a:schemeClr val="lt1"/>
                </a:highlight>
                <a:latin typeface="Roboto"/>
                <a:ea typeface="Roboto"/>
                <a:cs typeface="Roboto"/>
                <a:sym typeface="Roboto"/>
              </a:rPr>
              <a:t>Dividir los datos en conjuntos de entrenamiento y prueba para el desarrollo y evaluación del modelo de predicción.</a:t>
            </a:r>
            <a:endParaRPr sz="1200">
              <a:solidFill>
                <a:schemeClr val="dk1"/>
              </a:solidFill>
              <a:highlight>
                <a:schemeClr val="lt1"/>
              </a:highlight>
              <a:latin typeface="Roboto"/>
              <a:ea typeface="Roboto"/>
              <a:cs typeface="Roboto"/>
              <a:sym typeface="Roboto"/>
            </a:endParaRPr>
          </a:p>
          <a:p>
            <a:pPr marL="457200" lvl="0" indent="-304800" algn="l" rtl="0">
              <a:lnSpc>
                <a:spcPct val="115000"/>
              </a:lnSpc>
              <a:spcBef>
                <a:spcPts val="0"/>
              </a:spcBef>
              <a:spcAft>
                <a:spcPts val="0"/>
              </a:spcAft>
              <a:buClr>
                <a:schemeClr val="dk1"/>
              </a:buClr>
              <a:buSzPts val="1200"/>
              <a:buFont typeface="Roboto"/>
              <a:buAutoNum type="arabicPeriod"/>
            </a:pPr>
            <a:r>
              <a:rPr lang="en-US" sz="1200">
                <a:solidFill>
                  <a:schemeClr val="dk1"/>
                </a:solidFill>
                <a:highlight>
                  <a:schemeClr val="lt1"/>
                </a:highlight>
                <a:latin typeface="Roboto"/>
                <a:ea typeface="Roboto"/>
                <a:cs typeface="Roboto"/>
                <a:sym typeface="Roboto"/>
              </a:rPr>
              <a:t>Desarrollar y entrenar un modelo de aprendizaje automático, como un clasificador XGBoost, utilizando las variables clave identificadas.</a:t>
            </a:r>
            <a:endParaRPr sz="1200">
              <a:solidFill>
                <a:schemeClr val="dk1"/>
              </a:solidFill>
              <a:highlight>
                <a:schemeClr val="lt1"/>
              </a:highlight>
              <a:latin typeface="Roboto"/>
              <a:ea typeface="Roboto"/>
              <a:cs typeface="Roboto"/>
              <a:sym typeface="Roboto"/>
            </a:endParaRPr>
          </a:p>
          <a:p>
            <a:pPr marL="457200" lvl="0" indent="-304800" algn="l" rtl="0">
              <a:lnSpc>
                <a:spcPct val="115000"/>
              </a:lnSpc>
              <a:spcBef>
                <a:spcPts val="0"/>
              </a:spcBef>
              <a:spcAft>
                <a:spcPts val="0"/>
              </a:spcAft>
              <a:buClr>
                <a:schemeClr val="dk1"/>
              </a:buClr>
              <a:buSzPts val="1200"/>
              <a:buFont typeface="Roboto"/>
              <a:buAutoNum type="arabicPeriod"/>
            </a:pPr>
            <a:r>
              <a:rPr lang="en-US" sz="1200">
                <a:solidFill>
                  <a:schemeClr val="dk1"/>
                </a:solidFill>
                <a:highlight>
                  <a:schemeClr val="lt1"/>
                </a:highlight>
                <a:latin typeface="Roboto"/>
                <a:ea typeface="Roboto"/>
                <a:cs typeface="Roboto"/>
                <a:sym typeface="Roboto"/>
              </a:rPr>
              <a:t>Evaluar la precisión del modelo utilizando métricas de rendimiento, como la precisión, la sensibilidad y la especificidad.</a:t>
            </a:r>
            <a:endParaRPr sz="1200">
              <a:solidFill>
                <a:schemeClr val="dk1"/>
              </a:solidFill>
              <a:highlight>
                <a:schemeClr val="lt1"/>
              </a:highlight>
              <a:latin typeface="Roboto"/>
              <a:ea typeface="Roboto"/>
              <a:cs typeface="Roboto"/>
              <a:sym typeface="Roboto"/>
            </a:endParaRPr>
          </a:p>
          <a:p>
            <a:pPr marL="457200" lvl="0" indent="-304800" algn="l" rtl="0">
              <a:lnSpc>
                <a:spcPct val="115000"/>
              </a:lnSpc>
              <a:spcBef>
                <a:spcPts val="0"/>
              </a:spcBef>
              <a:spcAft>
                <a:spcPts val="0"/>
              </a:spcAft>
              <a:buClr>
                <a:schemeClr val="dk1"/>
              </a:buClr>
              <a:buSzPts val="1200"/>
              <a:buFont typeface="Roboto"/>
              <a:buAutoNum type="arabicPeriod"/>
            </a:pPr>
            <a:r>
              <a:rPr lang="en-US" sz="1200">
                <a:solidFill>
                  <a:schemeClr val="dk1"/>
                </a:solidFill>
                <a:highlight>
                  <a:schemeClr val="lt1"/>
                </a:highlight>
                <a:latin typeface="Roboto"/>
                <a:ea typeface="Roboto"/>
                <a:cs typeface="Roboto"/>
                <a:sym typeface="Roboto"/>
              </a:rPr>
              <a:t>Realizar ajustes en el modelo si es necesario para mejorar su precisión y rendimiento.</a:t>
            </a:r>
            <a:endParaRPr sz="1200">
              <a:solidFill>
                <a:schemeClr val="dk1"/>
              </a:solidFill>
              <a:highlight>
                <a:schemeClr val="lt1"/>
              </a:highlight>
              <a:latin typeface="Roboto"/>
              <a:ea typeface="Roboto"/>
              <a:cs typeface="Roboto"/>
              <a:sym typeface="Roboto"/>
            </a:endParaRPr>
          </a:p>
          <a:p>
            <a:pPr marL="457200" lvl="0" indent="-304800" algn="l" rtl="0">
              <a:lnSpc>
                <a:spcPct val="115000"/>
              </a:lnSpc>
              <a:spcBef>
                <a:spcPts val="0"/>
              </a:spcBef>
              <a:spcAft>
                <a:spcPts val="0"/>
              </a:spcAft>
              <a:buClr>
                <a:schemeClr val="dk1"/>
              </a:buClr>
              <a:buSzPts val="1200"/>
              <a:buFont typeface="Roboto"/>
              <a:buAutoNum type="arabicPeriod"/>
            </a:pPr>
            <a:r>
              <a:rPr lang="en-US" sz="1200">
                <a:solidFill>
                  <a:schemeClr val="dk1"/>
                </a:solidFill>
                <a:highlight>
                  <a:schemeClr val="lt1"/>
                </a:highlight>
                <a:latin typeface="Roboto"/>
                <a:ea typeface="Roboto"/>
                <a:cs typeface="Roboto"/>
                <a:sym typeface="Roboto"/>
              </a:rPr>
              <a:t>Validar el modelo utilizando los nuevos clientes potenciales y comparar las predicciones del modelo con los grupos reales de los clientes.</a:t>
            </a:r>
            <a:endParaRPr sz="1200">
              <a:solidFill>
                <a:schemeClr val="dk1"/>
              </a:solidFill>
              <a:highlight>
                <a:schemeClr val="lt1"/>
              </a:highlight>
              <a:latin typeface="Roboto"/>
              <a:ea typeface="Roboto"/>
              <a:cs typeface="Roboto"/>
              <a:sym typeface="Roboto"/>
            </a:endParaRPr>
          </a:p>
          <a:p>
            <a:pPr marL="457200" lvl="0" indent="-304800" algn="l" rtl="0">
              <a:lnSpc>
                <a:spcPct val="115000"/>
              </a:lnSpc>
              <a:spcBef>
                <a:spcPts val="0"/>
              </a:spcBef>
              <a:spcAft>
                <a:spcPts val="0"/>
              </a:spcAft>
              <a:buClr>
                <a:schemeClr val="dk1"/>
              </a:buClr>
              <a:buSzPts val="1200"/>
              <a:buFont typeface="Roboto"/>
              <a:buAutoNum type="arabicPeriod"/>
            </a:pPr>
            <a:r>
              <a:rPr lang="en-US" sz="1200">
                <a:solidFill>
                  <a:schemeClr val="dk1"/>
                </a:solidFill>
                <a:highlight>
                  <a:schemeClr val="lt1"/>
                </a:highlight>
                <a:latin typeface="Roboto"/>
                <a:ea typeface="Roboto"/>
                <a:cs typeface="Roboto"/>
                <a:sym typeface="Roboto"/>
              </a:rPr>
              <a:t>Evaluar y medir el rendimiento del modelo utilizando métricas de evaluación, como la precisión global y la matriz de confusión.</a:t>
            </a:r>
            <a:endParaRPr sz="1200">
              <a:solidFill>
                <a:schemeClr val="dk1"/>
              </a:solidFill>
              <a:highlight>
                <a:schemeClr val="lt1"/>
              </a:highlight>
              <a:latin typeface="Roboto"/>
              <a:ea typeface="Roboto"/>
              <a:cs typeface="Roboto"/>
              <a:sym typeface="Roboto"/>
            </a:endParaRPr>
          </a:p>
          <a:p>
            <a:pPr marL="457200" lvl="0" indent="-304800" algn="l" rtl="0">
              <a:lnSpc>
                <a:spcPct val="115000"/>
              </a:lnSpc>
              <a:spcBef>
                <a:spcPts val="0"/>
              </a:spcBef>
              <a:spcAft>
                <a:spcPts val="0"/>
              </a:spcAft>
              <a:buClr>
                <a:schemeClr val="dk1"/>
              </a:buClr>
              <a:buSzPts val="1200"/>
              <a:buFont typeface="Roboto"/>
              <a:buAutoNum type="arabicPeriod"/>
            </a:pPr>
            <a:r>
              <a:rPr lang="en-US" sz="1200">
                <a:solidFill>
                  <a:schemeClr val="dk1"/>
                </a:solidFill>
                <a:highlight>
                  <a:schemeClr val="lt1"/>
                </a:highlight>
                <a:latin typeface="Roboto"/>
                <a:ea typeface="Roboto"/>
                <a:cs typeface="Roboto"/>
                <a:sym typeface="Roboto"/>
              </a:rPr>
              <a:t>Proporcionar recomendaciones basadas en los resultados del modelo para adaptar la estrategia de divulgación y comunicación segmentada en los nuevos mercados.</a:t>
            </a:r>
            <a:endParaRPr sz="1200">
              <a:solidFill>
                <a:schemeClr val="dk1"/>
              </a:solidFill>
              <a:highlight>
                <a:schemeClr val="lt1"/>
              </a:highlight>
              <a:latin typeface="Roboto"/>
              <a:ea typeface="Roboto"/>
              <a:cs typeface="Roboto"/>
              <a:sym typeface="Roboto"/>
            </a:endParaRPr>
          </a:p>
          <a:p>
            <a:pPr marL="0" marR="0" lvl="0" indent="0" algn="l" rtl="0">
              <a:lnSpc>
                <a:spcPct val="115000"/>
              </a:lnSpc>
              <a:spcBef>
                <a:spcPts val="1500"/>
              </a:spcBef>
              <a:spcAft>
                <a:spcPts val="0"/>
              </a:spcAft>
              <a:buNone/>
            </a:pPr>
            <a:endParaRPr>
              <a:latin typeface="Calibri"/>
              <a:ea typeface="Calibri"/>
              <a:cs typeface="Calibri"/>
              <a:sym typeface="Calibri"/>
            </a:endParaRPr>
          </a:p>
          <a:p>
            <a:pPr marL="0" marR="0" lvl="0" indent="0" algn="l" rtl="0">
              <a:lnSpc>
                <a:spcPct val="100000"/>
              </a:lnSpc>
              <a:spcBef>
                <a:spcPts val="1200"/>
              </a:spcBef>
              <a:spcAft>
                <a:spcPts val="0"/>
              </a:spcAft>
              <a:buClr>
                <a:srgbClr val="000000"/>
              </a:buClr>
              <a:buSzPts val="1400"/>
              <a:buFont typeface="Arial"/>
              <a:buNone/>
            </a:pPr>
            <a:r>
              <a:rPr lang="en-US">
                <a:latin typeface="Calibri"/>
                <a:ea typeface="Calibri"/>
                <a:cs typeface="Calibri"/>
                <a:sym typeface="Calibri"/>
              </a:rPr>
              <a:t> </a:t>
            </a:r>
            <a:endParaRPr sz="1400" b="0" i="0" u="none" strike="noStrike" cap="none">
              <a:solidFill>
                <a:srgbClr val="000000"/>
              </a:solidFill>
              <a:latin typeface="Calibri"/>
              <a:ea typeface="Calibri"/>
              <a:cs typeface="Calibri"/>
              <a:sym typeface="Calibri"/>
            </a:endParaRPr>
          </a:p>
        </p:txBody>
      </p:sp>
      <p:sp>
        <p:nvSpPr>
          <p:cNvPr id="129" name="Google Shape;129;p13"/>
          <p:cNvSpPr/>
          <p:nvPr/>
        </p:nvSpPr>
        <p:spPr>
          <a:xfrm>
            <a:off x="2237925" y="2132050"/>
            <a:ext cx="7098300" cy="105000"/>
          </a:xfrm>
          <a:prstGeom prst="rect">
            <a:avLst/>
          </a:prstGeom>
          <a:solidFill>
            <a:srgbClr val="001F5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highlight>
                <a:schemeClr val="dk2"/>
              </a:highlight>
              <a:latin typeface="Arial"/>
              <a:ea typeface="Arial"/>
              <a:cs typeface="Arial"/>
              <a:sym typeface="Arial"/>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551"/>
        <p:cNvGrpSpPr/>
        <p:nvPr/>
      </p:nvGrpSpPr>
      <p:grpSpPr>
        <a:xfrm>
          <a:off x="0" y="0"/>
          <a:ext cx="0" cy="0"/>
          <a:chOff x="0" y="0"/>
          <a:chExt cx="0" cy="0"/>
        </a:xfrm>
      </p:grpSpPr>
      <p:pic>
        <p:nvPicPr>
          <p:cNvPr id="552" name="Google Shape;552;p68"/>
          <p:cNvPicPr preferRelativeResize="0"/>
          <p:nvPr/>
        </p:nvPicPr>
        <p:blipFill>
          <a:blip r:embed="rId3">
            <a:alphaModFix/>
          </a:blip>
          <a:stretch>
            <a:fillRect/>
          </a:stretch>
        </p:blipFill>
        <p:spPr>
          <a:xfrm>
            <a:off x="793800" y="402075"/>
            <a:ext cx="10826325" cy="5355675"/>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556"/>
        <p:cNvGrpSpPr/>
        <p:nvPr/>
      </p:nvGrpSpPr>
      <p:grpSpPr>
        <a:xfrm>
          <a:off x="0" y="0"/>
          <a:ext cx="0" cy="0"/>
          <a:chOff x="0" y="0"/>
          <a:chExt cx="0" cy="0"/>
        </a:xfrm>
      </p:grpSpPr>
      <p:sp>
        <p:nvSpPr>
          <p:cNvPr id="557" name="Google Shape;557;p69"/>
          <p:cNvSpPr txBox="1"/>
          <p:nvPr/>
        </p:nvSpPr>
        <p:spPr>
          <a:xfrm>
            <a:off x="1975450" y="137975"/>
            <a:ext cx="7043400" cy="538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300">
                <a:solidFill>
                  <a:srgbClr val="001F5F"/>
                </a:solidFill>
              </a:rPr>
              <a:t>Encodear</a:t>
            </a:r>
            <a:endParaRPr sz="3100" b="1">
              <a:latin typeface="Calibri"/>
              <a:ea typeface="Calibri"/>
              <a:cs typeface="Calibri"/>
              <a:sym typeface="Calibri"/>
            </a:endParaRPr>
          </a:p>
        </p:txBody>
      </p:sp>
      <p:pic>
        <p:nvPicPr>
          <p:cNvPr id="558" name="Google Shape;558;p69"/>
          <p:cNvPicPr preferRelativeResize="0"/>
          <p:nvPr/>
        </p:nvPicPr>
        <p:blipFill>
          <a:blip r:embed="rId3">
            <a:alphaModFix/>
          </a:blip>
          <a:stretch>
            <a:fillRect/>
          </a:stretch>
        </p:blipFill>
        <p:spPr>
          <a:xfrm>
            <a:off x="1493550" y="1186975"/>
            <a:ext cx="9443175" cy="3068450"/>
          </a:xfrm>
          <a:prstGeom prst="rect">
            <a:avLst/>
          </a:prstGeom>
          <a:noFill/>
          <a:ln>
            <a:noFill/>
          </a:ln>
        </p:spPr>
      </p:pic>
      <p:sp>
        <p:nvSpPr>
          <p:cNvPr id="559" name="Google Shape;559;p69"/>
          <p:cNvSpPr/>
          <p:nvPr/>
        </p:nvSpPr>
        <p:spPr>
          <a:xfrm>
            <a:off x="2062500" y="632850"/>
            <a:ext cx="7098300" cy="105000"/>
          </a:xfrm>
          <a:prstGeom prst="rect">
            <a:avLst/>
          </a:prstGeom>
          <a:solidFill>
            <a:srgbClr val="001F5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highlight>
                <a:schemeClr val="dk2"/>
              </a:highlight>
              <a:latin typeface="Arial"/>
              <a:ea typeface="Arial"/>
              <a:cs typeface="Arial"/>
              <a:sym typeface="Arial"/>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563"/>
        <p:cNvGrpSpPr/>
        <p:nvPr/>
      </p:nvGrpSpPr>
      <p:grpSpPr>
        <a:xfrm>
          <a:off x="0" y="0"/>
          <a:ext cx="0" cy="0"/>
          <a:chOff x="0" y="0"/>
          <a:chExt cx="0" cy="0"/>
        </a:xfrm>
      </p:grpSpPr>
      <p:pic>
        <p:nvPicPr>
          <p:cNvPr id="564" name="Google Shape;564;p70"/>
          <p:cNvPicPr preferRelativeResize="0"/>
          <p:nvPr/>
        </p:nvPicPr>
        <p:blipFill>
          <a:blip r:embed="rId3">
            <a:alphaModFix/>
          </a:blip>
          <a:stretch>
            <a:fillRect/>
          </a:stretch>
        </p:blipFill>
        <p:spPr>
          <a:xfrm>
            <a:off x="1801050" y="230450"/>
            <a:ext cx="7419975" cy="5372100"/>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568"/>
        <p:cNvGrpSpPr/>
        <p:nvPr/>
      </p:nvGrpSpPr>
      <p:grpSpPr>
        <a:xfrm>
          <a:off x="0" y="0"/>
          <a:ext cx="0" cy="0"/>
          <a:chOff x="0" y="0"/>
          <a:chExt cx="0" cy="0"/>
        </a:xfrm>
      </p:grpSpPr>
      <p:sp>
        <p:nvSpPr>
          <p:cNvPr id="569" name="Google Shape;569;p71"/>
          <p:cNvSpPr txBox="1"/>
          <p:nvPr/>
        </p:nvSpPr>
        <p:spPr>
          <a:xfrm>
            <a:off x="1980875" y="94050"/>
            <a:ext cx="5121600" cy="538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300">
                <a:solidFill>
                  <a:srgbClr val="001F5F"/>
                </a:solidFill>
              </a:rPr>
              <a:t>Crear matriz de Correlación</a:t>
            </a:r>
            <a:endParaRPr sz="2000" b="1">
              <a:latin typeface="Calibri"/>
              <a:ea typeface="Calibri"/>
              <a:cs typeface="Calibri"/>
              <a:sym typeface="Calibri"/>
            </a:endParaRPr>
          </a:p>
        </p:txBody>
      </p:sp>
      <p:pic>
        <p:nvPicPr>
          <p:cNvPr id="570" name="Google Shape;570;p71"/>
          <p:cNvPicPr preferRelativeResize="0"/>
          <p:nvPr/>
        </p:nvPicPr>
        <p:blipFill>
          <a:blip r:embed="rId3">
            <a:alphaModFix/>
          </a:blip>
          <a:stretch>
            <a:fillRect/>
          </a:stretch>
        </p:blipFill>
        <p:spPr>
          <a:xfrm>
            <a:off x="1928813" y="1144650"/>
            <a:ext cx="8334375" cy="3648075"/>
          </a:xfrm>
          <a:prstGeom prst="rect">
            <a:avLst/>
          </a:prstGeom>
          <a:noFill/>
          <a:ln>
            <a:noFill/>
          </a:ln>
        </p:spPr>
      </p:pic>
      <p:sp>
        <p:nvSpPr>
          <p:cNvPr id="571" name="Google Shape;571;p71"/>
          <p:cNvSpPr/>
          <p:nvPr/>
        </p:nvSpPr>
        <p:spPr>
          <a:xfrm>
            <a:off x="2062500" y="632850"/>
            <a:ext cx="7098300" cy="105000"/>
          </a:xfrm>
          <a:prstGeom prst="rect">
            <a:avLst/>
          </a:prstGeom>
          <a:solidFill>
            <a:srgbClr val="001F5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highlight>
                <a:schemeClr val="dk2"/>
              </a:highlight>
              <a:latin typeface="Arial"/>
              <a:ea typeface="Arial"/>
              <a:cs typeface="Arial"/>
              <a:sym typeface="Arial"/>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575"/>
        <p:cNvGrpSpPr/>
        <p:nvPr/>
      </p:nvGrpSpPr>
      <p:grpSpPr>
        <a:xfrm>
          <a:off x="0" y="0"/>
          <a:ext cx="0" cy="0"/>
          <a:chOff x="0" y="0"/>
          <a:chExt cx="0" cy="0"/>
        </a:xfrm>
      </p:grpSpPr>
      <p:pic>
        <p:nvPicPr>
          <p:cNvPr id="576" name="Google Shape;576;p72"/>
          <p:cNvPicPr preferRelativeResize="0"/>
          <p:nvPr/>
        </p:nvPicPr>
        <p:blipFill>
          <a:blip r:embed="rId3">
            <a:alphaModFix/>
          </a:blip>
          <a:stretch>
            <a:fillRect/>
          </a:stretch>
        </p:blipFill>
        <p:spPr>
          <a:xfrm>
            <a:off x="664325" y="210925"/>
            <a:ext cx="7286026" cy="6100101"/>
          </a:xfrm>
          <a:prstGeom prst="rect">
            <a:avLst/>
          </a:prstGeom>
          <a:noFill/>
          <a:ln>
            <a:noFill/>
          </a:ln>
        </p:spPr>
      </p:pic>
      <p:sp>
        <p:nvSpPr>
          <p:cNvPr id="577" name="Google Shape;577;p72"/>
          <p:cNvSpPr txBox="1"/>
          <p:nvPr/>
        </p:nvSpPr>
        <p:spPr>
          <a:xfrm>
            <a:off x="8332025" y="860575"/>
            <a:ext cx="2487600" cy="4075500"/>
          </a:xfrm>
          <a:prstGeom prst="rect">
            <a:avLst/>
          </a:prstGeom>
          <a:noFill/>
          <a:ln>
            <a:noFill/>
          </a:ln>
        </p:spPr>
        <p:txBody>
          <a:bodyPr spcFirstLastPara="1" wrap="square" lIns="91425" tIns="91425" rIns="91425" bIns="91425" anchor="t" anchorCtr="0">
            <a:spAutoFit/>
          </a:bodyPr>
          <a:lstStyle/>
          <a:p>
            <a:pPr marL="457200" lvl="0" indent="-304800" algn="l" rtl="0">
              <a:lnSpc>
                <a:spcPct val="115000"/>
              </a:lnSpc>
              <a:spcBef>
                <a:spcPts val="600"/>
              </a:spcBef>
              <a:spcAft>
                <a:spcPts val="0"/>
              </a:spcAft>
              <a:buClr>
                <a:srgbClr val="212121"/>
              </a:buClr>
              <a:buSzPts val="1200"/>
              <a:buFont typeface="Roboto"/>
              <a:buChar char="●"/>
            </a:pPr>
            <a:r>
              <a:rPr lang="en-US" sz="1200">
                <a:solidFill>
                  <a:srgbClr val="212121"/>
                </a:solidFill>
                <a:highlight>
                  <a:srgbClr val="FFFFFF"/>
                </a:highlight>
                <a:latin typeface="Roboto"/>
                <a:ea typeface="Roboto"/>
                <a:cs typeface="Roboto"/>
                <a:sym typeface="Roboto"/>
              </a:rPr>
              <a:t>Existe una relación inversa entre Ever_Married y el Spending_Score, es decir los casados</a:t>
            </a:r>
            <a:endParaRPr sz="1200">
              <a:solidFill>
                <a:srgbClr val="212121"/>
              </a:solidFill>
              <a:highlight>
                <a:srgbClr val="FFFFFF"/>
              </a:highlight>
              <a:latin typeface="Roboto"/>
              <a:ea typeface="Roboto"/>
              <a:cs typeface="Roboto"/>
              <a:sym typeface="Roboto"/>
            </a:endParaRPr>
          </a:p>
          <a:p>
            <a:pPr marL="457200" lvl="0" indent="-304800" algn="l" rtl="0">
              <a:lnSpc>
                <a:spcPct val="115000"/>
              </a:lnSpc>
              <a:spcBef>
                <a:spcPts val="0"/>
              </a:spcBef>
              <a:spcAft>
                <a:spcPts val="0"/>
              </a:spcAft>
              <a:buClr>
                <a:srgbClr val="212121"/>
              </a:buClr>
              <a:buSzPts val="1200"/>
              <a:buFont typeface="Roboto"/>
              <a:buChar char="●"/>
            </a:pPr>
            <a:r>
              <a:rPr lang="en-US" sz="1200">
                <a:solidFill>
                  <a:srgbClr val="212121"/>
                </a:solidFill>
                <a:highlight>
                  <a:srgbClr val="FFFFFF"/>
                </a:highlight>
                <a:latin typeface="Roboto"/>
                <a:ea typeface="Roboto"/>
                <a:cs typeface="Roboto"/>
                <a:sym typeface="Roboto"/>
              </a:rPr>
              <a:t>Por otro lado existe relacion directa que la edad del consumidor y el Ever_Married, es decir mientras más edad tenga es más probable que el consumidor se haya casado o alguna vez lo haya hecho.</a:t>
            </a:r>
            <a:endParaRPr sz="1200">
              <a:solidFill>
                <a:srgbClr val="212121"/>
              </a:solidFill>
              <a:highlight>
                <a:srgbClr val="FFFFFF"/>
              </a:highlight>
              <a:latin typeface="Roboto"/>
              <a:ea typeface="Roboto"/>
              <a:cs typeface="Roboto"/>
              <a:sym typeface="Roboto"/>
            </a:endParaRPr>
          </a:p>
          <a:p>
            <a:pPr marL="457200" lvl="0" indent="-304800" algn="l" rtl="0">
              <a:lnSpc>
                <a:spcPct val="115000"/>
              </a:lnSpc>
              <a:spcBef>
                <a:spcPts val="0"/>
              </a:spcBef>
              <a:spcAft>
                <a:spcPts val="0"/>
              </a:spcAft>
              <a:buClr>
                <a:srgbClr val="212121"/>
              </a:buClr>
              <a:buSzPts val="1200"/>
              <a:buFont typeface="Roboto"/>
              <a:buChar char="●"/>
            </a:pPr>
            <a:r>
              <a:rPr lang="en-US" sz="1200">
                <a:solidFill>
                  <a:srgbClr val="212121"/>
                </a:solidFill>
                <a:highlight>
                  <a:srgbClr val="FFFFFF"/>
                </a:highlight>
                <a:latin typeface="Roboto"/>
                <a:ea typeface="Roboto"/>
                <a:cs typeface="Roboto"/>
                <a:sym typeface="Roboto"/>
              </a:rPr>
              <a:t>Con respecto al Target no se evidencia ninguna relación fuerte con las demás variables.</a:t>
            </a:r>
            <a:endParaRPr sz="1200">
              <a:solidFill>
                <a:srgbClr val="212121"/>
              </a:solidFill>
              <a:highlight>
                <a:srgbClr val="FFFFFF"/>
              </a:highlight>
              <a:latin typeface="Roboto"/>
              <a:ea typeface="Roboto"/>
              <a:cs typeface="Roboto"/>
              <a:sym typeface="Roboto"/>
            </a:endParaRPr>
          </a:p>
          <a:p>
            <a:pPr marL="0" lvl="0" indent="0" algn="l" rtl="0">
              <a:spcBef>
                <a:spcPts val="500"/>
              </a:spcBef>
              <a:spcAft>
                <a:spcPts val="0"/>
              </a:spcAft>
              <a:buNone/>
            </a:pPr>
            <a:endParaRPr>
              <a:latin typeface="Calibri"/>
              <a:ea typeface="Calibri"/>
              <a:cs typeface="Calibri"/>
              <a:sym typeface="Calibri"/>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581"/>
        <p:cNvGrpSpPr/>
        <p:nvPr/>
      </p:nvGrpSpPr>
      <p:grpSpPr>
        <a:xfrm>
          <a:off x="0" y="0"/>
          <a:ext cx="0" cy="0"/>
          <a:chOff x="0" y="0"/>
          <a:chExt cx="0" cy="0"/>
        </a:xfrm>
      </p:grpSpPr>
      <p:sp>
        <p:nvSpPr>
          <p:cNvPr id="582" name="Google Shape;582;p73"/>
          <p:cNvSpPr txBox="1"/>
          <p:nvPr/>
        </p:nvSpPr>
        <p:spPr>
          <a:xfrm>
            <a:off x="1942275" y="154950"/>
            <a:ext cx="7170300" cy="538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300">
                <a:solidFill>
                  <a:srgbClr val="001F5F"/>
                </a:solidFill>
              </a:rPr>
              <a:t>Escalar Datos</a:t>
            </a:r>
            <a:endParaRPr sz="2300">
              <a:solidFill>
                <a:srgbClr val="001F5F"/>
              </a:solidFill>
            </a:endParaRPr>
          </a:p>
        </p:txBody>
      </p:sp>
      <p:pic>
        <p:nvPicPr>
          <p:cNvPr id="583" name="Google Shape;583;p73"/>
          <p:cNvPicPr preferRelativeResize="0"/>
          <p:nvPr/>
        </p:nvPicPr>
        <p:blipFill>
          <a:blip r:embed="rId3">
            <a:alphaModFix/>
          </a:blip>
          <a:stretch>
            <a:fillRect/>
          </a:stretch>
        </p:blipFill>
        <p:spPr>
          <a:xfrm>
            <a:off x="1181100" y="1202325"/>
            <a:ext cx="9829800" cy="3724275"/>
          </a:xfrm>
          <a:prstGeom prst="rect">
            <a:avLst/>
          </a:prstGeom>
          <a:noFill/>
          <a:ln>
            <a:noFill/>
          </a:ln>
        </p:spPr>
      </p:pic>
      <p:sp>
        <p:nvSpPr>
          <p:cNvPr id="584" name="Google Shape;584;p73"/>
          <p:cNvSpPr/>
          <p:nvPr/>
        </p:nvSpPr>
        <p:spPr>
          <a:xfrm>
            <a:off x="2062500" y="632850"/>
            <a:ext cx="7098300" cy="105000"/>
          </a:xfrm>
          <a:prstGeom prst="rect">
            <a:avLst/>
          </a:prstGeom>
          <a:solidFill>
            <a:srgbClr val="001F5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highlight>
                <a:schemeClr val="dk2"/>
              </a:highlight>
              <a:latin typeface="Arial"/>
              <a:ea typeface="Arial"/>
              <a:cs typeface="Arial"/>
              <a:sym typeface="Arial"/>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588"/>
        <p:cNvGrpSpPr/>
        <p:nvPr/>
      </p:nvGrpSpPr>
      <p:grpSpPr>
        <a:xfrm>
          <a:off x="0" y="0"/>
          <a:ext cx="0" cy="0"/>
          <a:chOff x="0" y="0"/>
          <a:chExt cx="0" cy="0"/>
        </a:xfrm>
      </p:grpSpPr>
      <p:sp>
        <p:nvSpPr>
          <p:cNvPr id="589" name="Google Shape;589;p74"/>
          <p:cNvSpPr txBox="1"/>
          <p:nvPr/>
        </p:nvSpPr>
        <p:spPr>
          <a:xfrm>
            <a:off x="1942275" y="206975"/>
            <a:ext cx="71703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200" b="1">
                <a:latin typeface="Calibri"/>
                <a:ea typeface="Calibri"/>
                <a:cs typeface="Calibri"/>
                <a:sym typeface="Calibri"/>
              </a:rPr>
              <a:t>Split data</a:t>
            </a:r>
            <a:endParaRPr sz="3200" b="1">
              <a:latin typeface="Calibri"/>
              <a:ea typeface="Calibri"/>
              <a:cs typeface="Calibri"/>
              <a:sym typeface="Calibri"/>
            </a:endParaRPr>
          </a:p>
        </p:txBody>
      </p:sp>
      <p:pic>
        <p:nvPicPr>
          <p:cNvPr id="590" name="Google Shape;590;p74"/>
          <p:cNvPicPr preferRelativeResize="0"/>
          <p:nvPr/>
        </p:nvPicPr>
        <p:blipFill>
          <a:blip r:embed="rId3">
            <a:alphaModFix/>
          </a:blip>
          <a:stretch>
            <a:fillRect/>
          </a:stretch>
        </p:blipFill>
        <p:spPr>
          <a:xfrm>
            <a:off x="2217625" y="2214025"/>
            <a:ext cx="7562850" cy="1847850"/>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594"/>
        <p:cNvGrpSpPr/>
        <p:nvPr/>
      </p:nvGrpSpPr>
      <p:grpSpPr>
        <a:xfrm>
          <a:off x="0" y="0"/>
          <a:ext cx="0" cy="0"/>
          <a:chOff x="0" y="0"/>
          <a:chExt cx="0" cy="0"/>
        </a:xfrm>
      </p:grpSpPr>
      <p:sp>
        <p:nvSpPr>
          <p:cNvPr id="595" name="Google Shape;595;p75"/>
          <p:cNvSpPr txBox="1"/>
          <p:nvPr/>
        </p:nvSpPr>
        <p:spPr>
          <a:xfrm>
            <a:off x="2062500" y="744138"/>
            <a:ext cx="71703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2000">
                <a:latin typeface="Calibri"/>
                <a:ea typeface="Calibri"/>
                <a:cs typeface="Calibri"/>
                <a:sym typeface="Calibri"/>
              </a:rPr>
              <a:t>KNN</a:t>
            </a:r>
            <a:endParaRPr sz="2000">
              <a:latin typeface="Calibri"/>
              <a:ea typeface="Calibri"/>
              <a:cs typeface="Calibri"/>
              <a:sym typeface="Calibri"/>
            </a:endParaRPr>
          </a:p>
        </p:txBody>
      </p:sp>
      <p:pic>
        <p:nvPicPr>
          <p:cNvPr id="596" name="Google Shape;596;p75"/>
          <p:cNvPicPr preferRelativeResize="0"/>
          <p:nvPr/>
        </p:nvPicPr>
        <p:blipFill>
          <a:blip r:embed="rId3">
            <a:alphaModFix/>
          </a:blip>
          <a:stretch>
            <a:fillRect/>
          </a:stretch>
        </p:blipFill>
        <p:spPr>
          <a:xfrm>
            <a:off x="2931863" y="1243013"/>
            <a:ext cx="5191125" cy="4371975"/>
          </a:xfrm>
          <a:prstGeom prst="rect">
            <a:avLst/>
          </a:prstGeom>
          <a:noFill/>
          <a:ln>
            <a:noFill/>
          </a:ln>
        </p:spPr>
      </p:pic>
      <p:sp>
        <p:nvSpPr>
          <p:cNvPr id="597" name="Google Shape;597;p75"/>
          <p:cNvSpPr txBox="1"/>
          <p:nvPr/>
        </p:nvSpPr>
        <p:spPr>
          <a:xfrm>
            <a:off x="1942275" y="154950"/>
            <a:ext cx="6497700" cy="892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US" sz="2300">
                <a:solidFill>
                  <a:srgbClr val="001F5F"/>
                </a:solidFill>
              </a:rPr>
              <a:t>Modelado y Evaluación</a:t>
            </a:r>
            <a:endParaRPr sz="2300">
              <a:solidFill>
                <a:srgbClr val="001F5F"/>
              </a:solidFill>
            </a:endParaRPr>
          </a:p>
          <a:p>
            <a:pPr marL="0" lvl="0" indent="0" algn="l" rtl="0">
              <a:spcBef>
                <a:spcPts val="0"/>
              </a:spcBef>
              <a:spcAft>
                <a:spcPts val="0"/>
              </a:spcAft>
              <a:buNone/>
            </a:pPr>
            <a:endParaRPr sz="2300">
              <a:solidFill>
                <a:srgbClr val="001F5F"/>
              </a:solidFill>
            </a:endParaRPr>
          </a:p>
        </p:txBody>
      </p:sp>
      <p:sp>
        <p:nvSpPr>
          <p:cNvPr id="598" name="Google Shape;598;p75"/>
          <p:cNvSpPr/>
          <p:nvPr/>
        </p:nvSpPr>
        <p:spPr>
          <a:xfrm>
            <a:off x="2062500" y="632850"/>
            <a:ext cx="7098300" cy="105000"/>
          </a:xfrm>
          <a:prstGeom prst="rect">
            <a:avLst/>
          </a:prstGeom>
          <a:solidFill>
            <a:srgbClr val="001F5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highlight>
                <a:schemeClr val="dk2"/>
              </a:highlight>
              <a:latin typeface="Arial"/>
              <a:ea typeface="Arial"/>
              <a:cs typeface="Arial"/>
              <a:sym typeface="Arial"/>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602"/>
        <p:cNvGrpSpPr/>
        <p:nvPr/>
      </p:nvGrpSpPr>
      <p:grpSpPr>
        <a:xfrm>
          <a:off x="0" y="0"/>
          <a:ext cx="0" cy="0"/>
          <a:chOff x="0" y="0"/>
          <a:chExt cx="0" cy="0"/>
        </a:xfrm>
      </p:grpSpPr>
      <p:sp>
        <p:nvSpPr>
          <p:cNvPr id="603" name="Google Shape;603;p76"/>
          <p:cNvSpPr txBox="1"/>
          <p:nvPr/>
        </p:nvSpPr>
        <p:spPr>
          <a:xfrm>
            <a:off x="2124300" y="775525"/>
            <a:ext cx="7170300" cy="538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2300">
                <a:solidFill>
                  <a:srgbClr val="001F5F"/>
                </a:solidFill>
              </a:rPr>
              <a:t>Gaussian Naive Bayes</a:t>
            </a:r>
            <a:endParaRPr sz="2300">
              <a:solidFill>
                <a:srgbClr val="001F5F"/>
              </a:solidFill>
            </a:endParaRPr>
          </a:p>
        </p:txBody>
      </p:sp>
      <p:pic>
        <p:nvPicPr>
          <p:cNvPr id="604" name="Google Shape;604;p76"/>
          <p:cNvPicPr preferRelativeResize="0"/>
          <p:nvPr/>
        </p:nvPicPr>
        <p:blipFill>
          <a:blip r:embed="rId3">
            <a:alphaModFix/>
          </a:blip>
          <a:stretch>
            <a:fillRect/>
          </a:stretch>
        </p:blipFill>
        <p:spPr>
          <a:xfrm>
            <a:off x="3556800" y="1339700"/>
            <a:ext cx="4305300" cy="4381500"/>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608"/>
        <p:cNvGrpSpPr/>
        <p:nvPr/>
      </p:nvGrpSpPr>
      <p:grpSpPr>
        <a:xfrm>
          <a:off x="0" y="0"/>
          <a:ext cx="0" cy="0"/>
          <a:chOff x="0" y="0"/>
          <a:chExt cx="0" cy="0"/>
        </a:xfrm>
      </p:grpSpPr>
      <p:sp>
        <p:nvSpPr>
          <p:cNvPr id="609" name="Google Shape;609;p77"/>
          <p:cNvSpPr txBox="1"/>
          <p:nvPr/>
        </p:nvSpPr>
        <p:spPr>
          <a:xfrm>
            <a:off x="2124300" y="775525"/>
            <a:ext cx="7170300" cy="538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2300">
                <a:solidFill>
                  <a:srgbClr val="001F5F"/>
                </a:solidFill>
              </a:rPr>
              <a:t>Random Forest</a:t>
            </a:r>
            <a:endParaRPr sz="2300">
              <a:solidFill>
                <a:srgbClr val="001F5F"/>
              </a:solidFill>
            </a:endParaRPr>
          </a:p>
        </p:txBody>
      </p:sp>
      <p:pic>
        <p:nvPicPr>
          <p:cNvPr id="610" name="Google Shape;610;p77"/>
          <p:cNvPicPr preferRelativeResize="0"/>
          <p:nvPr/>
        </p:nvPicPr>
        <p:blipFill>
          <a:blip r:embed="rId3">
            <a:alphaModFix/>
          </a:blip>
          <a:stretch>
            <a:fillRect/>
          </a:stretch>
        </p:blipFill>
        <p:spPr>
          <a:xfrm>
            <a:off x="3042450" y="1432075"/>
            <a:ext cx="5334000" cy="40957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14"/>
          <p:cNvSpPr/>
          <p:nvPr/>
        </p:nvSpPr>
        <p:spPr>
          <a:xfrm>
            <a:off x="4880059" y="5631909"/>
            <a:ext cx="2431800" cy="6414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35" name="Google Shape;135;p14"/>
          <p:cNvSpPr txBox="1">
            <a:spLocks noGrp="1"/>
          </p:cNvSpPr>
          <p:nvPr>
            <p:ph type="title"/>
          </p:nvPr>
        </p:nvSpPr>
        <p:spPr>
          <a:xfrm>
            <a:off x="4151999" y="1970850"/>
            <a:ext cx="3888000" cy="751800"/>
          </a:xfrm>
          <a:prstGeom prst="rect">
            <a:avLst/>
          </a:prstGeom>
          <a:noFill/>
          <a:ln>
            <a:noFill/>
          </a:ln>
        </p:spPr>
        <p:txBody>
          <a:bodyPr spcFirstLastPara="1" wrap="square" lIns="0" tIns="12700" rIns="0" bIns="0" anchor="t" anchorCtr="0">
            <a:spAutoFit/>
          </a:bodyPr>
          <a:lstStyle/>
          <a:p>
            <a:pPr marL="12700" lvl="0" indent="0" algn="ctr" rtl="0">
              <a:lnSpc>
                <a:spcPct val="100000"/>
              </a:lnSpc>
              <a:spcBef>
                <a:spcPts val="0"/>
              </a:spcBef>
              <a:spcAft>
                <a:spcPts val="0"/>
              </a:spcAft>
              <a:buSzPts val="1400"/>
              <a:buNone/>
            </a:pPr>
            <a:r>
              <a:rPr lang="en-US" sz="4800">
                <a:solidFill>
                  <a:srgbClr val="001F5F"/>
                </a:solidFill>
              </a:rPr>
              <a:t>Marco Teorico</a:t>
            </a:r>
            <a:endParaRPr sz="4800"/>
          </a:p>
        </p:txBody>
      </p:sp>
      <p:sp>
        <p:nvSpPr>
          <p:cNvPr id="136" name="Google Shape;136;p14"/>
          <p:cNvSpPr/>
          <p:nvPr/>
        </p:nvSpPr>
        <p:spPr>
          <a:xfrm>
            <a:off x="2546850" y="2813250"/>
            <a:ext cx="7098300" cy="105000"/>
          </a:xfrm>
          <a:prstGeom prst="rect">
            <a:avLst/>
          </a:prstGeom>
          <a:solidFill>
            <a:srgbClr val="001F5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highlight>
                <a:schemeClr val="dk2"/>
              </a:highlight>
              <a:latin typeface="Arial"/>
              <a:ea typeface="Arial"/>
              <a:cs typeface="Arial"/>
              <a:sym typeface="Arial"/>
            </a:endParaRPr>
          </a:p>
        </p:txBody>
      </p:sp>
      <p:pic>
        <p:nvPicPr>
          <p:cNvPr id="137" name="Google Shape;137;p14"/>
          <p:cNvPicPr preferRelativeResize="0"/>
          <p:nvPr/>
        </p:nvPicPr>
        <p:blipFill>
          <a:blip r:embed="rId4">
            <a:alphaModFix/>
          </a:blip>
          <a:stretch>
            <a:fillRect/>
          </a:stretch>
        </p:blipFill>
        <p:spPr>
          <a:xfrm>
            <a:off x="5010100" y="3314525"/>
            <a:ext cx="2171700" cy="2105025"/>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614"/>
        <p:cNvGrpSpPr/>
        <p:nvPr/>
      </p:nvGrpSpPr>
      <p:grpSpPr>
        <a:xfrm>
          <a:off x="0" y="0"/>
          <a:ext cx="0" cy="0"/>
          <a:chOff x="0" y="0"/>
          <a:chExt cx="0" cy="0"/>
        </a:xfrm>
      </p:grpSpPr>
      <p:pic>
        <p:nvPicPr>
          <p:cNvPr id="615" name="Google Shape;615;p78"/>
          <p:cNvPicPr preferRelativeResize="0"/>
          <p:nvPr/>
        </p:nvPicPr>
        <p:blipFill>
          <a:blip r:embed="rId3">
            <a:alphaModFix/>
          </a:blip>
          <a:stretch>
            <a:fillRect/>
          </a:stretch>
        </p:blipFill>
        <p:spPr>
          <a:xfrm>
            <a:off x="3228975" y="976313"/>
            <a:ext cx="5734050" cy="4905375"/>
          </a:xfrm>
          <a:prstGeom prst="rect">
            <a:avLst/>
          </a:prstGeom>
          <a:noFill/>
          <a:ln>
            <a:noFill/>
          </a:ln>
        </p:spPr>
      </p:pic>
      <p:sp>
        <p:nvSpPr>
          <p:cNvPr id="616" name="Google Shape;616;p78"/>
          <p:cNvSpPr txBox="1"/>
          <p:nvPr/>
        </p:nvSpPr>
        <p:spPr>
          <a:xfrm>
            <a:off x="2193575" y="483725"/>
            <a:ext cx="7170300" cy="5388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None/>
            </a:pPr>
            <a:r>
              <a:rPr lang="en-US" sz="2300">
                <a:solidFill>
                  <a:srgbClr val="001F5F"/>
                </a:solidFill>
              </a:rPr>
              <a:t>XGBClassifier</a:t>
            </a:r>
            <a:endParaRPr sz="2300">
              <a:solidFill>
                <a:srgbClr val="001F5F"/>
              </a:solidFill>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620"/>
        <p:cNvGrpSpPr/>
        <p:nvPr/>
      </p:nvGrpSpPr>
      <p:grpSpPr>
        <a:xfrm>
          <a:off x="0" y="0"/>
          <a:ext cx="0" cy="0"/>
          <a:chOff x="0" y="0"/>
          <a:chExt cx="0" cy="0"/>
        </a:xfrm>
      </p:grpSpPr>
      <p:sp>
        <p:nvSpPr>
          <p:cNvPr id="621" name="Google Shape;621;p79"/>
          <p:cNvSpPr txBox="1"/>
          <p:nvPr/>
        </p:nvSpPr>
        <p:spPr>
          <a:xfrm>
            <a:off x="2250750" y="1199550"/>
            <a:ext cx="7170300" cy="5388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None/>
            </a:pPr>
            <a:r>
              <a:rPr lang="en-US" sz="2300">
                <a:solidFill>
                  <a:srgbClr val="001F5F"/>
                </a:solidFill>
              </a:rPr>
              <a:t>Observaciones finales</a:t>
            </a:r>
            <a:endParaRPr sz="2300">
              <a:solidFill>
                <a:srgbClr val="001F5F"/>
              </a:solidFill>
            </a:endParaRPr>
          </a:p>
        </p:txBody>
      </p:sp>
      <p:sp>
        <p:nvSpPr>
          <p:cNvPr id="622" name="Google Shape;622;p79"/>
          <p:cNvSpPr txBox="1"/>
          <p:nvPr/>
        </p:nvSpPr>
        <p:spPr>
          <a:xfrm>
            <a:off x="2770950" y="1901300"/>
            <a:ext cx="6650100" cy="3879000"/>
          </a:xfrm>
          <a:prstGeom prst="rect">
            <a:avLst/>
          </a:prstGeom>
          <a:noFill/>
          <a:ln>
            <a:noFill/>
          </a:ln>
        </p:spPr>
        <p:txBody>
          <a:bodyPr spcFirstLastPara="1" wrap="square" lIns="91425" tIns="91425" rIns="91425" bIns="91425" anchor="t" anchorCtr="0">
            <a:spAutoFit/>
          </a:bodyPr>
          <a:lstStyle/>
          <a:p>
            <a:pPr marL="457200" lvl="0" indent="-330200" algn="just" rtl="0">
              <a:spcBef>
                <a:spcPts val="0"/>
              </a:spcBef>
              <a:spcAft>
                <a:spcPts val="0"/>
              </a:spcAft>
              <a:buSzPts val="1600"/>
              <a:buFont typeface="Calibri"/>
              <a:buChar char="●"/>
            </a:pPr>
            <a:r>
              <a:rPr lang="en-US" sz="1600">
                <a:latin typeface="Calibri"/>
                <a:ea typeface="Calibri"/>
                <a:cs typeface="Calibri"/>
                <a:sym typeface="Calibri"/>
              </a:rPr>
              <a:t>El modelo XGBClassifier es el que mejor rendimiento mostró respecto a los otros modelos.</a:t>
            </a:r>
            <a:endParaRPr sz="1600">
              <a:latin typeface="Calibri"/>
              <a:ea typeface="Calibri"/>
              <a:cs typeface="Calibri"/>
              <a:sym typeface="Calibri"/>
            </a:endParaRPr>
          </a:p>
          <a:p>
            <a:pPr marL="914400" lvl="0" indent="0" algn="just" rtl="0">
              <a:spcBef>
                <a:spcPts val="0"/>
              </a:spcBef>
              <a:spcAft>
                <a:spcPts val="0"/>
              </a:spcAft>
              <a:buNone/>
            </a:pPr>
            <a:endParaRPr sz="1600">
              <a:latin typeface="Calibri"/>
              <a:ea typeface="Calibri"/>
              <a:cs typeface="Calibri"/>
              <a:sym typeface="Calibri"/>
            </a:endParaRPr>
          </a:p>
          <a:p>
            <a:pPr marL="457200" lvl="0" indent="-330200" algn="just" rtl="0">
              <a:spcBef>
                <a:spcPts val="0"/>
              </a:spcBef>
              <a:spcAft>
                <a:spcPts val="0"/>
              </a:spcAft>
              <a:buSzPts val="1600"/>
              <a:buFont typeface="Calibri"/>
              <a:buChar char="●"/>
            </a:pPr>
            <a:r>
              <a:rPr lang="en-US" sz="1600">
                <a:latin typeface="Calibri"/>
                <a:ea typeface="Calibri"/>
                <a:cs typeface="Calibri"/>
                <a:sym typeface="Calibri"/>
              </a:rPr>
              <a:t>La clasificación de las 2 primeras categorías se encuentran por debajo del 50% por lo cual el resultado sigue siendo bajo, por ende es recomendable </a:t>
            </a:r>
            <a:r>
              <a:rPr lang="en-US" sz="1600">
                <a:solidFill>
                  <a:schemeClr val="dk1"/>
                </a:solidFill>
                <a:latin typeface="Calibri"/>
                <a:ea typeface="Calibri"/>
                <a:cs typeface="Calibri"/>
                <a:sym typeface="Calibri"/>
              </a:rPr>
              <a:t>revisar las etapas anteriores:</a:t>
            </a:r>
            <a:endParaRPr sz="1600">
              <a:latin typeface="Calibri"/>
              <a:ea typeface="Calibri"/>
              <a:cs typeface="Calibri"/>
              <a:sym typeface="Calibri"/>
            </a:endParaRPr>
          </a:p>
          <a:p>
            <a:pPr marL="914400" lvl="1" indent="-330200" algn="just" rtl="0">
              <a:spcBef>
                <a:spcPts val="0"/>
              </a:spcBef>
              <a:spcAft>
                <a:spcPts val="0"/>
              </a:spcAft>
              <a:buSzPts val="1600"/>
              <a:buFont typeface="Calibri"/>
              <a:buChar char="○"/>
            </a:pPr>
            <a:r>
              <a:rPr lang="en-US" sz="1600">
                <a:latin typeface="Calibri"/>
                <a:ea typeface="Calibri"/>
                <a:cs typeface="Calibri"/>
                <a:sym typeface="Calibri"/>
              </a:rPr>
              <a:t>Establecimiento de los hiperparametros</a:t>
            </a:r>
            <a:endParaRPr sz="1600">
              <a:latin typeface="Calibri"/>
              <a:ea typeface="Calibri"/>
              <a:cs typeface="Calibri"/>
              <a:sym typeface="Calibri"/>
            </a:endParaRPr>
          </a:p>
          <a:p>
            <a:pPr marL="914400" lvl="1" indent="-330200" algn="just" rtl="0">
              <a:spcBef>
                <a:spcPts val="0"/>
              </a:spcBef>
              <a:spcAft>
                <a:spcPts val="0"/>
              </a:spcAft>
              <a:buSzPts val="1600"/>
              <a:buFont typeface="Calibri"/>
              <a:buChar char="○"/>
            </a:pPr>
            <a:r>
              <a:rPr lang="en-US" sz="1600">
                <a:latin typeface="Calibri"/>
                <a:ea typeface="Calibri"/>
                <a:cs typeface="Calibri"/>
                <a:sym typeface="Calibri"/>
              </a:rPr>
              <a:t>Estandarizacion y/o normalizacion de datos </a:t>
            </a:r>
            <a:endParaRPr sz="1600">
              <a:latin typeface="Calibri"/>
              <a:ea typeface="Calibri"/>
              <a:cs typeface="Calibri"/>
              <a:sym typeface="Calibri"/>
            </a:endParaRPr>
          </a:p>
          <a:p>
            <a:pPr marL="914400" lvl="1" indent="-330200" algn="just" rtl="0">
              <a:spcBef>
                <a:spcPts val="0"/>
              </a:spcBef>
              <a:spcAft>
                <a:spcPts val="0"/>
              </a:spcAft>
              <a:buSzPts val="1600"/>
              <a:buFont typeface="Calibri"/>
              <a:buChar char="○"/>
            </a:pPr>
            <a:r>
              <a:rPr lang="en-US" sz="1600">
                <a:latin typeface="Calibri"/>
                <a:ea typeface="Calibri"/>
                <a:cs typeface="Calibri"/>
                <a:sym typeface="Calibri"/>
              </a:rPr>
              <a:t>Variables categoricas a dummies</a:t>
            </a:r>
            <a:endParaRPr sz="1600">
              <a:latin typeface="Calibri"/>
              <a:ea typeface="Calibri"/>
              <a:cs typeface="Calibri"/>
              <a:sym typeface="Calibri"/>
            </a:endParaRPr>
          </a:p>
          <a:p>
            <a:pPr marL="914400" lvl="1" indent="-330200" algn="just" rtl="0">
              <a:spcBef>
                <a:spcPts val="0"/>
              </a:spcBef>
              <a:spcAft>
                <a:spcPts val="0"/>
              </a:spcAft>
              <a:buSzPts val="1600"/>
              <a:buFont typeface="Calibri"/>
              <a:buChar char="○"/>
            </a:pPr>
            <a:r>
              <a:rPr lang="en-US" sz="1600">
                <a:latin typeface="Calibri"/>
                <a:ea typeface="Calibri"/>
                <a:cs typeface="Calibri"/>
                <a:sym typeface="Calibri"/>
              </a:rPr>
              <a:t>Criterio de tratamiento de outliers y valores faltantes</a:t>
            </a:r>
            <a:endParaRPr sz="1600">
              <a:latin typeface="Calibri"/>
              <a:ea typeface="Calibri"/>
              <a:cs typeface="Calibri"/>
              <a:sym typeface="Calibri"/>
            </a:endParaRPr>
          </a:p>
          <a:p>
            <a:pPr marL="914400" lvl="0" indent="0" algn="just" rtl="0">
              <a:spcBef>
                <a:spcPts val="0"/>
              </a:spcBef>
              <a:spcAft>
                <a:spcPts val="0"/>
              </a:spcAft>
              <a:buNone/>
            </a:pPr>
            <a:endParaRPr sz="1600">
              <a:latin typeface="Calibri"/>
              <a:ea typeface="Calibri"/>
              <a:cs typeface="Calibri"/>
              <a:sym typeface="Calibri"/>
            </a:endParaRPr>
          </a:p>
          <a:p>
            <a:pPr marL="457200" lvl="0" indent="-330200" algn="just" rtl="0">
              <a:spcBef>
                <a:spcPts val="0"/>
              </a:spcBef>
              <a:spcAft>
                <a:spcPts val="0"/>
              </a:spcAft>
              <a:buSzPts val="1600"/>
              <a:buFont typeface="Calibri"/>
              <a:buChar char="●"/>
            </a:pPr>
            <a:r>
              <a:rPr lang="en-US" sz="1600">
                <a:latin typeface="Calibri"/>
                <a:ea typeface="Calibri"/>
                <a:cs typeface="Calibri"/>
                <a:sym typeface="Calibri"/>
              </a:rPr>
              <a:t>Adicional a todo ello se sugiere </a:t>
            </a:r>
            <a:r>
              <a:rPr lang="en-US" sz="1600">
                <a:solidFill>
                  <a:schemeClr val="dk1"/>
                </a:solidFill>
                <a:latin typeface="Calibri"/>
                <a:ea typeface="Calibri"/>
                <a:cs typeface="Calibri"/>
                <a:sym typeface="Calibri"/>
              </a:rPr>
              <a:t>considerar reevaluar los criterios para la recolección y/o etiquetado de los datos ya que según el análisis gran parte de las variables no son realmente representativas y que ayuden en la clasificación de las 2 primeras categorías.</a:t>
            </a:r>
            <a:endParaRPr sz="1600">
              <a:latin typeface="Calibri"/>
              <a:ea typeface="Calibri"/>
              <a:cs typeface="Calibri"/>
              <a:sym typeface="Calibri"/>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Shape 626"/>
        <p:cNvGrpSpPr/>
        <p:nvPr/>
      </p:nvGrpSpPr>
      <p:grpSpPr>
        <a:xfrm>
          <a:off x="0" y="0"/>
          <a:ext cx="0" cy="0"/>
          <a:chOff x="0" y="0"/>
          <a:chExt cx="0" cy="0"/>
        </a:xfrm>
      </p:grpSpPr>
      <p:sp>
        <p:nvSpPr>
          <p:cNvPr id="627" name="Google Shape;627;p80"/>
          <p:cNvSpPr/>
          <p:nvPr/>
        </p:nvSpPr>
        <p:spPr>
          <a:xfrm>
            <a:off x="0" y="0"/>
            <a:ext cx="12192000" cy="6858000"/>
          </a:xfrm>
          <a:custGeom>
            <a:avLst/>
            <a:gdLst/>
            <a:ahLst/>
            <a:cxnLst/>
            <a:rect l="l" t="t" r="r" b="b"/>
            <a:pathLst>
              <a:path w="12192000" h="6858000" extrusionOk="0">
                <a:moveTo>
                  <a:pt x="12192000" y="0"/>
                </a:moveTo>
                <a:lnTo>
                  <a:pt x="0" y="0"/>
                </a:lnTo>
                <a:lnTo>
                  <a:pt x="0" y="6858000"/>
                </a:lnTo>
                <a:lnTo>
                  <a:pt x="12192000" y="6858000"/>
                </a:lnTo>
                <a:lnTo>
                  <a:pt x="12192000" y="0"/>
                </a:lnTo>
                <a:close/>
              </a:path>
            </a:pathLst>
          </a:custGeom>
          <a:solidFill>
            <a:srgbClr val="0F0F3C"/>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628" name="Google Shape;628;p80"/>
          <p:cNvSpPr txBox="1"/>
          <p:nvPr/>
        </p:nvSpPr>
        <p:spPr>
          <a:xfrm>
            <a:off x="2315336" y="4824729"/>
            <a:ext cx="3469500" cy="658800"/>
          </a:xfrm>
          <a:prstGeom prst="rect">
            <a:avLst/>
          </a:prstGeom>
          <a:noFill/>
          <a:ln>
            <a:noFill/>
          </a:ln>
        </p:spPr>
        <p:txBody>
          <a:bodyPr spcFirstLastPara="1" wrap="square" lIns="0" tIns="12050" rIns="0" bIns="0" anchor="t" anchorCtr="0">
            <a:spAutoFit/>
          </a:bodyPr>
          <a:lstStyle/>
          <a:p>
            <a:pPr marL="1138555" marR="5080" lvl="0" indent="-1126490" algn="l" rtl="0">
              <a:lnSpc>
                <a:spcPct val="100000"/>
              </a:lnSpc>
              <a:spcBef>
                <a:spcPts val="0"/>
              </a:spcBef>
              <a:spcAft>
                <a:spcPts val="0"/>
              </a:spcAft>
              <a:buClr>
                <a:srgbClr val="000000"/>
              </a:buClr>
              <a:buSzPts val="2100"/>
              <a:buFont typeface="Arial"/>
              <a:buNone/>
            </a:pPr>
            <a:r>
              <a:rPr lang="en-US" sz="2100" b="0" i="0" u="none" strike="noStrike" cap="none">
                <a:solidFill>
                  <a:srgbClr val="FFFFFF"/>
                </a:solidFill>
                <a:latin typeface="Arial"/>
                <a:ea typeface="Arial"/>
                <a:cs typeface="Arial"/>
                <a:sym typeface="Arial"/>
              </a:rPr>
              <a:t>"Potenciando el crecimiento  colectivo"</a:t>
            </a:r>
            <a:endParaRPr sz="2100" b="0" i="0" u="none" strike="noStrike" cap="none">
              <a:solidFill>
                <a:srgbClr val="000000"/>
              </a:solidFill>
              <a:latin typeface="Arial"/>
              <a:ea typeface="Arial"/>
              <a:cs typeface="Arial"/>
              <a:sym typeface="Arial"/>
            </a:endParaRPr>
          </a:p>
        </p:txBody>
      </p:sp>
      <p:grpSp>
        <p:nvGrpSpPr>
          <p:cNvPr id="629" name="Google Shape;629;p80"/>
          <p:cNvGrpSpPr/>
          <p:nvPr/>
        </p:nvGrpSpPr>
        <p:grpSpPr>
          <a:xfrm>
            <a:off x="0" y="0"/>
            <a:ext cx="2054351" cy="6857996"/>
            <a:chOff x="0" y="0"/>
            <a:chExt cx="2054351" cy="6857996"/>
          </a:xfrm>
        </p:grpSpPr>
        <p:sp>
          <p:nvSpPr>
            <p:cNvPr id="630" name="Google Shape;630;p80"/>
            <p:cNvSpPr/>
            <p:nvPr/>
          </p:nvSpPr>
          <p:spPr>
            <a:xfrm>
              <a:off x="0" y="0"/>
              <a:ext cx="2054351" cy="6857996"/>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631" name="Google Shape;631;p80"/>
            <p:cNvSpPr/>
            <p:nvPr/>
          </p:nvSpPr>
          <p:spPr>
            <a:xfrm>
              <a:off x="1418844" y="569976"/>
              <a:ext cx="236219" cy="236220"/>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632" name="Google Shape;632;p80"/>
            <p:cNvSpPr/>
            <p:nvPr/>
          </p:nvSpPr>
          <p:spPr>
            <a:xfrm>
              <a:off x="656843" y="3366515"/>
              <a:ext cx="236219" cy="236220"/>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633" name="Google Shape;633;p80"/>
            <p:cNvSpPr/>
            <p:nvPr/>
          </p:nvSpPr>
          <p:spPr>
            <a:xfrm>
              <a:off x="1062228" y="5410200"/>
              <a:ext cx="236219" cy="236219"/>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nvGrpSpPr>
          <p:cNvPr id="634" name="Google Shape;634;p80"/>
          <p:cNvGrpSpPr/>
          <p:nvPr/>
        </p:nvGrpSpPr>
        <p:grpSpPr>
          <a:xfrm>
            <a:off x="2191511" y="1551432"/>
            <a:ext cx="3713988" cy="3393948"/>
            <a:chOff x="2191511" y="1551432"/>
            <a:chExt cx="3713988" cy="3393948"/>
          </a:xfrm>
        </p:grpSpPr>
        <p:sp>
          <p:nvSpPr>
            <p:cNvPr id="635" name="Google Shape;635;p80"/>
            <p:cNvSpPr/>
            <p:nvPr/>
          </p:nvSpPr>
          <p:spPr>
            <a:xfrm>
              <a:off x="2191511" y="4785360"/>
              <a:ext cx="3713988" cy="45719"/>
            </a:xfrm>
            <a:prstGeom prst="rect">
              <a:avLst/>
            </a:prstGeom>
            <a:blipFill rotWithShape="1">
              <a:blip r:embed="rId7">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636" name="Google Shape;636;p80"/>
            <p:cNvSpPr/>
            <p:nvPr/>
          </p:nvSpPr>
          <p:spPr>
            <a:xfrm>
              <a:off x="2351531" y="1551432"/>
              <a:ext cx="3395472" cy="3393948"/>
            </a:xfrm>
            <a:prstGeom prst="rect">
              <a:avLst/>
            </a:prstGeom>
            <a:blipFill rotWithShape="1">
              <a:blip r:embed="rId8">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nvGrpSpPr>
          <p:cNvPr id="637" name="Google Shape;637;p80"/>
          <p:cNvGrpSpPr/>
          <p:nvPr/>
        </p:nvGrpSpPr>
        <p:grpSpPr>
          <a:xfrm>
            <a:off x="6659626" y="0"/>
            <a:ext cx="5532373" cy="6857998"/>
            <a:chOff x="6659626" y="0"/>
            <a:chExt cx="5532373" cy="6857998"/>
          </a:xfrm>
        </p:grpSpPr>
        <p:sp>
          <p:nvSpPr>
            <p:cNvPr id="638" name="Google Shape;638;p80"/>
            <p:cNvSpPr/>
            <p:nvPr/>
          </p:nvSpPr>
          <p:spPr>
            <a:xfrm>
              <a:off x="10003535" y="0"/>
              <a:ext cx="2188464" cy="6857998"/>
            </a:xfrm>
            <a:prstGeom prst="rect">
              <a:avLst/>
            </a:prstGeom>
            <a:blipFill rotWithShape="1">
              <a:blip r:embed="rId9">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700"/>
                <a:buFont typeface="Arial"/>
                <a:buNone/>
              </a:pPr>
              <a:endParaRPr sz="1700" b="0" i="0" u="none" strike="noStrike" cap="none">
                <a:solidFill>
                  <a:srgbClr val="000000"/>
                </a:solidFill>
                <a:latin typeface="Arial"/>
                <a:ea typeface="Arial"/>
                <a:cs typeface="Arial"/>
                <a:sym typeface="Arial"/>
              </a:endParaRPr>
            </a:p>
          </p:txBody>
        </p:sp>
        <p:sp>
          <p:nvSpPr>
            <p:cNvPr id="639" name="Google Shape;639;p80"/>
            <p:cNvSpPr/>
            <p:nvPr/>
          </p:nvSpPr>
          <p:spPr>
            <a:xfrm>
              <a:off x="10003535" y="367284"/>
              <a:ext cx="234696" cy="236219"/>
            </a:xfrm>
            <a:prstGeom prst="rect">
              <a:avLst/>
            </a:prstGeom>
            <a:blipFill rotWithShape="1">
              <a:blip r:embed="rId10">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700"/>
                <a:buFont typeface="Arial"/>
                <a:buNone/>
              </a:pPr>
              <a:endParaRPr sz="1700" b="0" i="0" u="none" strike="noStrike" cap="none">
                <a:solidFill>
                  <a:srgbClr val="000000"/>
                </a:solidFill>
                <a:latin typeface="Arial"/>
                <a:ea typeface="Arial"/>
                <a:cs typeface="Arial"/>
                <a:sym typeface="Arial"/>
              </a:endParaRPr>
            </a:p>
          </p:txBody>
        </p:sp>
        <p:sp>
          <p:nvSpPr>
            <p:cNvPr id="640" name="Google Shape;640;p80"/>
            <p:cNvSpPr/>
            <p:nvPr/>
          </p:nvSpPr>
          <p:spPr>
            <a:xfrm>
              <a:off x="10959084" y="3130295"/>
              <a:ext cx="236220" cy="236219"/>
            </a:xfrm>
            <a:prstGeom prst="rect">
              <a:avLst/>
            </a:prstGeom>
            <a:blipFill rotWithShape="1">
              <a:blip r:embed="rId11">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700"/>
                <a:buFont typeface="Arial"/>
                <a:buNone/>
              </a:pPr>
              <a:endParaRPr sz="1700" b="0" i="0" u="none" strike="noStrike" cap="none">
                <a:solidFill>
                  <a:srgbClr val="000000"/>
                </a:solidFill>
                <a:latin typeface="Arial"/>
                <a:ea typeface="Arial"/>
                <a:cs typeface="Arial"/>
                <a:sym typeface="Arial"/>
              </a:endParaRPr>
            </a:p>
          </p:txBody>
        </p:sp>
        <p:sp>
          <p:nvSpPr>
            <p:cNvPr id="641" name="Google Shape;641;p80"/>
            <p:cNvSpPr/>
            <p:nvPr/>
          </p:nvSpPr>
          <p:spPr>
            <a:xfrm>
              <a:off x="10431779" y="6292596"/>
              <a:ext cx="236220" cy="236220"/>
            </a:xfrm>
            <a:prstGeom prst="rect">
              <a:avLst/>
            </a:prstGeom>
            <a:blipFill rotWithShape="1">
              <a:blip r:embed="rId12">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700"/>
                <a:buFont typeface="Arial"/>
                <a:buNone/>
              </a:pPr>
              <a:endParaRPr sz="1700" b="0" i="0" u="none" strike="noStrike" cap="none">
                <a:solidFill>
                  <a:srgbClr val="000000"/>
                </a:solidFill>
                <a:latin typeface="Arial"/>
                <a:ea typeface="Arial"/>
                <a:cs typeface="Arial"/>
                <a:sym typeface="Arial"/>
              </a:endParaRPr>
            </a:p>
          </p:txBody>
        </p:sp>
        <p:sp>
          <p:nvSpPr>
            <p:cNvPr id="642" name="Google Shape;642;p80"/>
            <p:cNvSpPr/>
            <p:nvPr/>
          </p:nvSpPr>
          <p:spPr>
            <a:xfrm>
              <a:off x="6659626" y="1879282"/>
              <a:ext cx="3621404" cy="3810000"/>
            </a:xfrm>
            <a:prstGeom prst="rect">
              <a:avLst/>
            </a:prstGeom>
            <a:blipFill rotWithShape="1">
              <a:blip r:embed="rId1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700"/>
                <a:buFont typeface="Arial"/>
                <a:buNone/>
              </a:pPr>
              <a:endParaRPr sz="1700" b="0" i="0" u="none" strike="noStrike" cap="none">
                <a:solidFill>
                  <a:srgbClr val="000000"/>
                </a:solidFill>
                <a:latin typeface="Arial"/>
                <a:ea typeface="Arial"/>
                <a:cs typeface="Arial"/>
                <a:sym typeface="Arial"/>
              </a:endParaRPr>
            </a:p>
          </p:txBody>
        </p:sp>
        <p:sp>
          <p:nvSpPr>
            <p:cNvPr id="643" name="Google Shape;643;p80"/>
            <p:cNvSpPr/>
            <p:nvPr/>
          </p:nvSpPr>
          <p:spPr>
            <a:xfrm>
              <a:off x="6861048" y="2906267"/>
              <a:ext cx="3142488" cy="566927"/>
            </a:xfrm>
            <a:prstGeom prst="rect">
              <a:avLst/>
            </a:prstGeom>
            <a:blipFill rotWithShape="1">
              <a:blip r:embed="rId14">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700"/>
                <a:buFont typeface="Arial"/>
                <a:buNone/>
              </a:pPr>
              <a:endParaRPr sz="1700" b="0" i="0" u="none" strike="noStrike" cap="none">
                <a:solidFill>
                  <a:srgbClr val="000000"/>
                </a:solidFill>
                <a:latin typeface="Arial"/>
                <a:ea typeface="Arial"/>
                <a:cs typeface="Arial"/>
                <a:sym typeface="Arial"/>
              </a:endParaRPr>
            </a:p>
          </p:txBody>
        </p:sp>
        <p:sp>
          <p:nvSpPr>
            <p:cNvPr id="644" name="Google Shape;644;p80"/>
            <p:cNvSpPr/>
            <p:nvPr/>
          </p:nvSpPr>
          <p:spPr>
            <a:xfrm>
              <a:off x="6903720" y="2950464"/>
              <a:ext cx="477012" cy="477012"/>
            </a:xfrm>
            <a:prstGeom prst="rect">
              <a:avLst/>
            </a:prstGeom>
            <a:blipFill rotWithShape="1">
              <a:blip r:embed="rId15">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700"/>
                <a:buFont typeface="Arial"/>
                <a:buNone/>
              </a:pPr>
              <a:endParaRPr sz="1700" b="0" i="0" u="none" strike="noStrike" cap="none">
                <a:solidFill>
                  <a:srgbClr val="000000"/>
                </a:solidFill>
                <a:latin typeface="Arial"/>
                <a:ea typeface="Arial"/>
                <a:cs typeface="Arial"/>
                <a:sym typeface="Arial"/>
              </a:endParaRPr>
            </a:p>
          </p:txBody>
        </p:sp>
        <p:sp>
          <p:nvSpPr>
            <p:cNvPr id="645" name="Google Shape;645;p80"/>
            <p:cNvSpPr/>
            <p:nvPr/>
          </p:nvSpPr>
          <p:spPr>
            <a:xfrm>
              <a:off x="6861048" y="3489959"/>
              <a:ext cx="3142488" cy="565403"/>
            </a:xfrm>
            <a:prstGeom prst="rect">
              <a:avLst/>
            </a:prstGeom>
            <a:blipFill rotWithShape="1">
              <a:blip r:embed="rId14">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700"/>
                <a:buFont typeface="Arial"/>
                <a:buNone/>
              </a:pPr>
              <a:endParaRPr sz="1700" b="0" i="0" u="none" strike="noStrike" cap="none">
                <a:solidFill>
                  <a:srgbClr val="000000"/>
                </a:solidFill>
                <a:latin typeface="Arial"/>
                <a:ea typeface="Arial"/>
                <a:cs typeface="Arial"/>
                <a:sym typeface="Arial"/>
              </a:endParaRPr>
            </a:p>
          </p:txBody>
        </p:sp>
        <p:sp>
          <p:nvSpPr>
            <p:cNvPr id="646" name="Google Shape;646;p80"/>
            <p:cNvSpPr/>
            <p:nvPr/>
          </p:nvSpPr>
          <p:spPr>
            <a:xfrm>
              <a:off x="6861048" y="4078223"/>
              <a:ext cx="3142488" cy="566927"/>
            </a:xfrm>
            <a:prstGeom prst="rect">
              <a:avLst/>
            </a:prstGeom>
            <a:blipFill rotWithShape="1">
              <a:blip r:embed="rId14">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700"/>
                <a:buFont typeface="Arial"/>
                <a:buNone/>
              </a:pPr>
              <a:endParaRPr sz="1700" b="0" i="0" u="none" strike="noStrike" cap="none">
                <a:solidFill>
                  <a:srgbClr val="000000"/>
                </a:solidFill>
                <a:latin typeface="Arial"/>
                <a:ea typeface="Arial"/>
                <a:cs typeface="Arial"/>
                <a:sym typeface="Arial"/>
              </a:endParaRPr>
            </a:p>
          </p:txBody>
        </p:sp>
      </p:grpSp>
      <p:sp>
        <p:nvSpPr>
          <p:cNvPr id="647" name="Google Shape;647;p80"/>
          <p:cNvSpPr txBox="1"/>
          <p:nvPr/>
        </p:nvSpPr>
        <p:spPr>
          <a:xfrm>
            <a:off x="7482574" y="3018525"/>
            <a:ext cx="2344500" cy="14526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FFFFFF"/>
                </a:solidFill>
                <a:latin typeface="Arial"/>
                <a:ea typeface="Arial"/>
                <a:cs typeface="Arial"/>
                <a:sym typeface="Arial"/>
              </a:rPr>
              <a:t>datagrowthcommunity</a:t>
            </a:r>
            <a:endParaRPr sz="1600" b="0" i="0" u="none" strike="noStrike" cap="none">
              <a:solidFill>
                <a:srgbClr val="FFFFFF"/>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rgbClr val="FFFFFF"/>
              </a:solidFill>
              <a:latin typeface="Arial"/>
              <a:ea typeface="Arial"/>
              <a:cs typeface="Arial"/>
              <a:sym typeface="Arial"/>
            </a:endParaRPr>
          </a:p>
          <a:p>
            <a:pPr marL="12700" marR="5080" lvl="0" indent="0" algn="l" rtl="0">
              <a:lnSpc>
                <a:spcPct val="257777"/>
              </a:lnSpc>
              <a:spcBef>
                <a:spcPts val="515"/>
              </a:spcBef>
              <a:spcAft>
                <a:spcPts val="0"/>
              </a:spcAft>
              <a:buClr>
                <a:srgbClr val="000000"/>
              </a:buClr>
              <a:buSzPts val="1600"/>
              <a:buFont typeface="Arial"/>
              <a:buNone/>
            </a:pPr>
            <a:r>
              <a:rPr lang="en-US" sz="1600" b="0" i="0" u="none" strike="noStrike" cap="none">
                <a:solidFill>
                  <a:srgbClr val="FFFFFF"/>
                </a:solidFill>
                <a:latin typeface="Arial"/>
                <a:ea typeface="Arial"/>
                <a:cs typeface="Arial"/>
                <a:sym typeface="Arial"/>
              </a:rPr>
              <a:t>Datagrowth.community  datagrowthcommunity</a:t>
            </a:r>
            <a:endParaRPr sz="1600" b="0" i="0" u="none" strike="noStrike" cap="none">
              <a:solidFill>
                <a:srgbClr val="000000"/>
              </a:solidFill>
              <a:latin typeface="Arial"/>
              <a:ea typeface="Arial"/>
              <a:cs typeface="Arial"/>
              <a:sym typeface="Arial"/>
            </a:endParaRPr>
          </a:p>
        </p:txBody>
      </p:sp>
      <p:grpSp>
        <p:nvGrpSpPr>
          <p:cNvPr id="648" name="Google Shape;648;p80"/>
          <p:cNvGrpSpPr/>
          <p:nvPr/>
        </p:nvGrpSpPr>
        <p:grpSpPr>
          <a:xfrm>
            <a:off x="6902195" y="3540252"/>
            <a:ext cx="477011" cy="1059180"/>
            <a:chOff x="6902195" y="3540252"/>
            <a:chExt cx="477011" cy="1059180"/>
          </a:xfrm>
        </p:grpSpPr>
        <p:sp>
          <p:nvSpPr>
            <p:cNvPr id="649" name="Google Shape;649;p80"/>
            <p:cNvSpPr/>
            <p:nvPr/>
          </p:nvSpPr>
          <p:spPr>
            <a:xfrm>
              <a:off x="6902195" y="3540252"/>
              <a:ext cx="477011" cy="475488"/>
            </a:xfrm>
            <a:prstGeom prst="rect">
              <a:avLst/>
            </a:prstGeom>
            <a:blipFill rotWithShape="1">
              <a:blip r:embed="rId16">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650" name="Google Shape;650;p80"/>
            <p:cNvSpPr/>
            <p:nvPr/>
          </p:nvSpPr>
          <p:spPr>
            <a:xfrm>
              <a:off x="6902195" y="4123944"/>
              <a:ext cx="477011" cy="475488"/>
            </a:xfrm>
            <a:prstGeom prst="rect">
              <a:avLst/>
            </a:prstGeom>
            <a:blipFill rotWithShape="1">
              <a:blip r:embed="rId17">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sp>
        <p:nvSpPr>
          <p:cNvPr id="651" name="Google Shape;651;p80"/>
          <p:cNvSpPr txBox="1">
            <a:spLocks noGrp="1"/>
          </p:cNvSpPr>
          <p:nvPr>
            <p:ph type="title"/>
          </p:nvPr>
        </p:nvSpPr>
        <p:spPr>
          <a:xfrm>
            <a:off x="2776473" y="2234895"/>
            <a:ext cx="6639000" cy="366300"/>
          </a:xfrm>
          <a:prstGeom prst="rect">
            <a:avLst/>
          </a:prstGeom>
          <a:noFill/>
          <a:ln>
            <a:noFill/>
          </a:ln>
        </p:spPr>
        <p:txBody>
          <a:bodyPr spcFirstLastPara="1" wrap="square" lIns="0" tIns="12050" rIns="0" bIns="0" anchor="t" anchorCtr="0">
            <a:spAutoFit/>
          </a:bodyPr>
          <a:lstStyle/>
          <a:p>
            <a:pPr marL="4878705" lvl="0" indent="0" algn="l" rtl="0">
              <a:lnSpc>
                <a:spcPct val="100000"/>
              </a:lnSpc>
              <a:spcBef>
                <a:spcPts val="0"/>
              </a:spcBef>
              <a:spcAft>
                <a:spcPts val="0"/>
              </a:spcAft>
              <a:buSzPts val="1400"/>
              <a:buNone/>
            </a:pPr>
            <a:r>
              <a:rPr lang="en-US" sz="2300"/>
              <a:t>Síguenos en:</a:t>
            </a:r>
            <a:endParaRPr sz="2300"/>
          </a:p>
        </p:txBody>
      </p:sp>
      <p:sp>
        <p:nvSpPr>
          <p:cNvPr id="652" name="Google Shape;652;p80"/>
          <p:cNvSpPr txBox="1"/>
          <p:nvPr/>
        </p:nvSpPr>
        <p:spPr>
          <a:xfrm>
            <a:off x="7784338" y="4848225"/>
            <a:ext cx="1297200" cy="381600"/>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Clr>
                <a:srgbClr val="000000"/>
              </a:buClr>
              <a:buSzPts val="2400"/>
              <a:buFont typeface="Arial"/>
              <a:buNone/>
            </a:pPr>
            <a:r>
              <a:rPr lang="en-US" sz="2400" b="0" i="0" u="none" strike="noStrike" cap="none">
                <a:solidFill>
                  <a:srgbClr val="FFFFFF"/>
                </a:solidFill>
                <a:latin typeface="Arial"/>
                <a:ea typeface="Arial"/>
                <a:cs typeface="Arial"/>
                <a:sym typeface="Arial"/>
              </a:rPr>
              <a:t>¡Gracias!</a:t>
            </a:r>
            <a:endParaRPr sz="2400" b="0" i="0" u="none" strike="noStrike" cap="none">
              <a:solidFill>
                <a:srgbClr val="000000"/>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15"/>
          <p:cNvSpPr txBox="1">
            <a:spLocks noGrp="1"/>
          </p:cNvSpPr>
          <p:nvPr>
            <p:ph type="title" idx="4294967295"/>
          </p:nvPr>
        </p:nvSpPr>
        <p:spPr>
          <a:xfrm>
            <a:off x="2791575" y="205175"/>
            <a:ext cx="5991000" cy="520800"/>
          </a:xfrm>
          <a:prstGeom prst="rect">
            <a:avLst/>
          </a:prstGeom>
          <a:noFill/>
          <a:ln>
            <a:noFill/>
          </a:ln>
        </p:spPr>
        <p:txBody>
          <a:bodyPr spcFirstLastPara="1" wrap="square" lIns="0" tIns="12700" rIns="0" bIns="0" anchor="t" anchorCtr="0">
            <a:spAutoFit/>
          </a:bodyPr>
          <a:lstStyle/>
          <a:p>
            <a:pPr marL="12700" lvl="0" indent="0" algn="ctr" rtl="0">
              <a:lnSpc>
                <a:spcPct val="100000"/>
              </a:lnSpc>
              <a:spcBef>
                <a:spcPts val="0"/>
              </a:spcBef>
              <a:spcAft>
                <a:spcPts val="0"/>
              </a:spcAft>
              <a:buSzPts val="1400"/>
              <a:buNone/>
            </a:pPr>
            <a:r>
              <a:rPr lang="en-US" sz="3300">
                <a:solidFill>
                  <a:srgbClr val="001F5F"/>
                </a:solidFill>
              </a:rPr>
              <a:t>KNeighborsClassifier</a:t>
            </a:r>
            <a:endParaRPr sz="3300"/>
          </a:p>
        </p:txBody>
      </p:sp>
      <p:sp>
        <p:nvSpPr>
          <p:cNvPr id="143" name="Google Shape;143;p15"/>
          <p:cNvSpPr/>
          <p:nvPr/>
        </p:nvSpPr>
        <p:spPr>
          <a:xfrm>
            <a:off x="2237925" y="867850"/>
            <a:ext cx="7098300" cy="105000"/>
          </a:xfrm>
          <a:prstGeom prst="rect">
            <a:avLst/>
          </a:prstGeom>
          <a:solidFill>
            <a:srgbClr val="001F5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highlight>
                <a:schemeClr val="dk2"/>
              </a:highlight>
              <a:latin typeface="Arial"/>
              <a:ea typeface="Arial"/>
              <a:cs typeface="Arial"/>
              <a:sym typeface="Arial"/>
            </a:endParaRPr>
          </a:p>
        </p:txBody>
      </p:sp>
      <p:pic>
        <p:nvPicPr>
          <p:cNvPr id="144" name="Google Shape;144;p15"/>
          <p:cNvPicPr preferRelativeResize="0"/>
          <p:nvPr/>
        </p:nvPicPr>
        <p:blipFill>
          <a:blip r:embed="rId3">
            <a:alphaModFix/>
          </a:blip>
          <a:stretch>
            <a:fillRect/>
          </a:stretch>
        </p:blipFill>
        <p:spPr>
          <a:xfrm>
            <a:off x="1752763" y="1161300"/>
            <a:ext cx="3584376" cy="2705325"/>
          </a:xfrm>
          <a:prstGeom prst="rect">
            <a:avLst/>
          </a:prstGeom>
          <a:noFill/>
          <a:ln>
            <a:noFill/>
          </a:ln>
        </p:spPr>
      </p:pic>
      <p:pic>
        <p:nvPicPr>
          <p:cNvPr id="145" name="Google Shape;145;p15"/>
          <p:cNvPicPr preferRelativeResize="0"/>
          <p:nvPr/>
        </p:nvPicPr>
        <p:blipFill>
          <a:blip r:embed="rId4">
            <a:alphaModFix/>
          </a:blip>
          <a:stretch>
            <a:fillRect/>
          </a:stretch>
        </p:blipFill>
        <p:spPr>
          <a:xfrm>
            <a:off x="1636000" y="3801450"/>
            <a:ext cx="3817901" cy="2580675"/>
          </a:xfrm>
          <a:prstGeom prst="rect">
            <a:avLst/>
          </a:prstGeom>
          <a:noFill/>
          <a:ln>
            <a:noFill/>
          </a:ln>
        </p:spPr>
      </p:pic>
      <p:sp>
        <p:nvSpPr>
          <p:cNvPr id="146" name="Google Shape;146;p15"/>
          <p:cNvSpPr txBox="1"/>
          <p:nvPr/>
        </p:nvSpPr>
        <p:spPr>
          <a:xfrm>
            <a:off x="5863925" y="1204163"/>
            <a:ext cx="3817800" cy="21549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Font typeface="Calibri"/>
              <a:buChar char="●"/>
            </a:pPr>
            <a:r>
              <a:rPr lang="en-US">
                <a:latin typeface="Calibri"/>
                <a:ea typeface="Calibri"/>
                <a:cs typeface="Calibri"/>
                <a:sym typeface="Calibri"/>
              </a:rPr>
              <a:t>Tipo de algoritmo de clasificación supervisado de Machine Learning, basado en instancia.</a:t>
            </a:r>
            <a:endParaRPr>
              <a:latin typeface="Calibri"/>
              <a:ea typeface="Calibri"/>
              <a:cs typeface="Calibri"/>
              <a:sym typeface="Calibri"/>
            </a:endParaRPr>
          </a:p>
          <a:p>
            <a:pPr marL="457200" lvl="0" indent="-317500" algn="l" rtl="0">
              <a:spcBef>
                <a:spcPts val="0"/>
              </a:spcBef>
              <a:spcAft>
                <a:spcPts val="0"/>
              </a:spcAft>
              <a:buSzPts val="1400"/>
              <a:buFont typeface="Calibri"/>
              <a:buChar char="●"/>
            </a:pPr>
            <a:r>
              <a:rPr lang="en-US">
                <a:latin typeface="Calibri"/>
                <a:ea typeface="Calibri"/>
                <a:cs typeface="Calibri"/>
                <a:sym typeface="Calibri"/>
              </a:rPr>
              <a:t>Trabaja con distancia Euclidiana, </a:t>
            </a:r>
            <a:r>
              <a:rPr lang="en-US" sz="1200">
                <a:solidFill>
                  <a:srgbClr val="161616"/>
                </a:solidFill>
                <a:highlight>
                  <a:srgbClr val="FFFFFF"/>
                </a:highlight>
              </a:rPr>
              <a:t>Distancia Manhattan, Distancia minkowski y Distancia de hamming.</a:t>
            </a:r>
            <a:endParaRPr sz="1200">
              <a:solidFill>
                <a:srgbClr val="161616"/>
              </a:solidFill>
              <a:highlight>
                <a:srgbClr val="FFFFFF"/>
              </a:highlight>
            </a:endParaRPr>
          </a:p>
          <a:p>
            <a:pPr marL="457200" lvl="0" indent="-304800" algn="l" rtl="0">
              <a:spcBef>
                <a:spcPts val="0"/>
              </a:spcBef>
              <a:spcAft>
                <a:spcPts val="0"/>
              </a:spcAft>
              <a:buClr>
                <a:srgbClr val="161616"/>
              </a:buClr>
              <a:buSzPts val="1200"/>
              <a:buChar char="●"/>
            </a:pPr>
            <a:r>
              <a:rPr lang="en-US" sz="1200">
                <a:solidFill>
                  <a:srgbClr val="161616"/>
                </a:solidFill>
                <a:highlight>
                  <a:srgbClr val="FFFFFF"/>
                </a:highlight>
              </a:rPr>
              <a:t>Calcula las distancias entre el item a clasificar y el resto de las data</a:t>
            </a:r>
            <a:endParaRPr sz="1200">
              <a:solidFill>
                <a:srgbClr val="161616"/>
              </a:solidFill>
              <a:highlight>
                <a:srgbClr val="FFFFFF"/>
              </a:highlight>
            </a:endParaRPr>
          </a:p>
          <a:p>
            <a:pPr marL="457200" lvl="0" indent="-304800" algn="l" rtl="0">
              <a:spcBef>
                <a:spcPts val="0"/>
              </a:spcBef>
              <a:spcAft>
                <a:spcPts val="0"/>
              </a:spcAft>
              <a:buClr>
                <a:srgbClr val="161616"/>
              </a:buClr>
              <a:buSzPts val="1200"/>
              <a:buChar char="●"/>
            </a:pPr>
            <a:r>
              <a:rPr lang="en-US" sz="1200">
                <a:solidFill>
                  <a:srgbClr val="161616"/>
                </a:solidFill>
                <a:highlight>
                  <a:srgbClr val="FFFFFF"/>
                </a:highlight>
              </a:rPr>
              <a:t>Se seleccionan los “k” vecinos más cercanos.</a:t>
            </a:r>
            <a:endParaRPr sz="1200">
              <a:solidFill>
                <a:srgbClr val="161616"/>
              </a:solidFill>
              <a:highlight>
                <a:srgbClr val="FFFFFF"/>
              </a:highlight>
            </a:endParaRPr>
          </a:p>
          <a:p>
            <a:pPr marL="457200" lvl="0" indent="0" algn="l" rtl="0">
              <a:spcBef>
                <a:spcPts val="0"/>
              </a:spcBef>
              <a:spcAft>
                <a:spcPts val="0"/>
              </a:spcAft>
              <a:buNone/>
            </a:pPr>
            <a:endParaRPr sz="1200">
              <a:solidFill>
                <a:srgbClr val="161616"/>
              </a:solidFill>
              <a:highlight>
                <a:srgbClr val="FFFFFF"/>
              </a:highlight>
            </a:endParaRPr>
          </a:p>
        </p:txBody>
      </p:sp>
      <p:pic>
        <p:nvPicPr>
          <p:cNvPr id="147" name="Google Shape;147;p15"/>
          <p:cNvPicPr preferRelativeResize="0"/>
          <p:nvPr/>
        </p:nvPicPr>
        <p:blipFill>
          <a:blip r:embed="rId5">
            <a:alphaModFix/>
          </a:blip>
          <a:stretch>
            <a:fillRect/>
          </a:stretch>
        </p:blipFill>
        <p:spPr>
          <a:xfrm>
            <a:off x="6097350" y="3837250"/>
            <a:ext cx="3584375" cy="2509063"/>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16"/>
          <p:cNvSpPr/>
          <p:nvPr/>
        </p:nvSpPr>
        <p:spPr>
          <a:xfrm>
            <a:off x="4880109" y="6013234"/>
            <a:ext cx="2431800" cy="6414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53" name="Google Shape;153;p16"/>
          <p:cNvSpPr txBox="1">
            <a:spLocks noGrp="1"/>
          </p:cNvSpPr>
          <p:nvPr>
            <p:ph type="title"/>
          </p:nvPr>
        </p:nvSpPr>
        <p:spPr>
          <a:xfrm>
            <a:off x="2654425" y="334775"/>
            <a:ext cx="6783300" cy="751800"/>
          </a:xfrm>
          <a:prstGeom prst="rect">
            <a:avLst/>
          </a:prstGeom>
          <a:noFill/>
          <a:ln>
            <a:noFill/>
          </a:ln>
        </p:spPr>
        <p:txBody>
          <a:bodyPr spcFirstLastPara="1" wrap="square" lIns="0" tIns="12700" rIns="0" bIns="0" anchor="t" anchorCtr="0">
            <a:spAutoFit/>
          </a:bodyPr>
          <a:lstStyle/>
          <a:p>
            <a:pPr marL="12700" lvl="0" indent="0" algn="ctr" rtl="0">
              <a:lnSpc>
                <a:spcPct val="100000"/>
              </a:lnSpc>
              <a:spcBef>
                <a:spcPts val="0"/>
              </a:spcBef>
              <a:spcAft>
                <a:spcPts val="0"/>
              </a:spcAft>
              <a:buSzPts val="1400"/>
              <a:buNone/>
            </a:pPr>
            <a:r>
              <a:rPr lang="en-US" sz="4800">
                <a:solidFill>
                  <a:srgbClr val="001F5F"/>
                </a:solidFill>
              </a:rPr>
              <a:t>KNeighbors Classifier</a:t>
            </a:r>
            <a:endParaRPr sz="4800"/>
          </a:p>
        </p:txBody>
      </p:sp>
      <p:sp>
        <p:nvSpPr>
          <p:cNvPr id="154" name="Google Shape;154;p16"/>
          <p:cNvSpPr/>
          <p:nvPr/>
        </p:nvSpPr>
        <p:spPr>
          <a:xfrm>
            <a:off x="2546850" y="1174350"/>
            <a:ext cx="7098300" cy="105000"/>
          </a:xfrm>
          <a:prstGeom prst="rect">
            <a:avLst/>
          </a:prstGeom>
          <a:solidFill>
            <a:srgbClr val="001F5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highlight>
                <a:schemeClr val="dk2"/>
              </a:highlight>
              <a:latin typeface="Arial"/>
              <a:ea typeface="Arial"/>
              <a:cs typeface="Arial"/>
              <a:sym typeface="Arial"/>
            </a:endParaRPr>
          </a:p>
        </p:txBody>
      </p:sp>
      <p:graphicFrame>
        <p:nvGraphicFramePr>
          <p:cNvPr id="155" name="Google Shape;155;p16"/>
          <p:cNvGraphicFramePr/>
          <p:nvPr/>
        </p:nvGraphicFramePr>
        <p:xfrm>
          <a:off x="952500" y="2082225"/>
          <a:ext cx="10287000" cy="1965675"/>
        </p:xfrm>
        <a:graphic>
          <a:graphicData uri="http://schemas.openxmlformats.org/drawingml/2006/table">
            <a:tbl>
              <a:tblPr>
                <a:noFill/>
                <a:tableStyleId>{1272E60A-2801-45DC-BD53-25139C34E727}</a:tableStyleId>
              </a:tblPr>
              <a:tblGrid>
                <a:gridCol w="5143500">
                  <a:extLst>
                    <a:ext uri="{9D8B030D-6E8A-4147-A177-3AD203B41FA5}">
                      <a16:colId xmlns:a16="http://schemas.microsoft.com/office/drawing/2014/main" val="20000"/>
                    </a:ext>
                  </a:extLst>
                </a:gridCol>
                <a:gridCol w="5143500">
                  <a:extLst>
                    <a:ext uri="{9D8B030D-6E8A-4147-A177-3AD203B41FA5}">
                      <a16:colId xmlns:a16="http://schemas.microsoft.com/office/drawing/2014/main" val="20001"/>
                    </a:ext>
                  </a:extLst>
                </a:gridCol>
              </a:tblGrid>
              <a:tr h="731425">
                <a:tc>
                  <a:txBody>
                    <a:bodyPr/>
                    <a:lstStyle/>
                    <a:p>
                      <a:pPr marL="0" lvl="0" indent="0" algn="l" rtl="0">
                        <a:spcBef>
                          <a:spcPts val="0"/>
                        </a:spcBef>
                        <a:spcAft>
                          <a:spcPts val="0"/>
                        </a:spcAft>
                        <a:buNone/>
                      </a:pPr>
                      <a:r>
                        <a:rPr lang="en-US" sz="2000" b="1"/>
                        <a:t>Ventajas</a:t>
                      </a:r>
                      <a:endParaRPr sz="2000" b="1"/>
                    </a:p>
                  </a:txBody>
                  <a:tcPr marL="91425" marR="91425" marT="91425" marB="91425"/>
                </a:tc>
                <a:tc>
                  <a:txBody>
                    <a:bodyPr/>
                    <a:lstStyle/>
                    <a:p>
                      <a:pPr marL="0" lvl="0" indent="0" algn="l" rtl="0">
                        <a:spcBef>
                          <a:spcPts val="0"/>
                        </a:spcBef>
                        <a:spcAft>
                          <a:spcPts val="0"/>
                        </a:spcAft>
                        <a:buNone/>
                      </a:pPr>
                      <a:r>
                        <a:rPr lang="en-US" sz="2000" b="1"/>
                        <a:t>Desventajas</a:t>
                      </a:r>
                      <a:endParaRPr sz="2000" b="1"/>
                    </a:p>
                  </a:txBody>
                  <a:tcPr marL="91425" marR="91425" marT="91425" marB="91425"/>
                </a:tc>
                <a:extLst>
                  <a:ext uri="{0D108BD9-81ED-4DB2-BD59-A6C34878D82A}">
                    <a16:rowId xmlns:a16="http://schemas.microsoft.com/office/drawing/2014/main" val="10000"/>
                  </a:ext>
                </a:extLst>
              </a:tr>
              <a:tr h="1234250">
                <a:tc>
                  <a:txBody>
                    <a:bodyPr/>
                    <a:lstStyle/>
                    <a:p>
                      <a:pPr marL="457200" lvl="0" indent="-330200" algn="l" rtl="0">
                        <a:spcBef>
                          <a:spcPts val="0"/>
                        </a:spcBef>
                        <a:spcAft>
                          <a:spcPts val="0"/>
                        </a:spcAft>
                        <a:buSzPts val="1600"/>
                        <a:buChar char="●"/>
                      </a:pPr>
                      <a:r>
                        <a:rPr lang="en-US" sz="1600"/>
                        <a:t>Facil de implementar</a:t>
                      </a:r>
                      <a:endParaRPr sz="1600"/>
                    </a:p>
                    <a:p>
                      <a:pPr marL="457200" lvl="0" indent="-330200" algn="l" rtl="0">
                        <a:spcBef>
                          <a:spcPts val="0"/>
                        </a:spcBef>
                        <a:spcAft>
                          <a:spcPts val="0"/>
                        </a:spcAft>
                        <a:buSzPts val="1600"/>
                        <a:buChar char="●"/>
                      </a:pPr>
                      <a:r>
                        <a:rPr lang="en-US" sz="1600"/>
                        <a:t>Se adapta fácilmente</a:t>
                      </a:r>
                      <a:endParaRPr sz="1600"/>
                    </a:p>
                    <a:p>
                      <a:pPr marL="457200" lvl="0" indent="-330200" algn="l" rtl="0">
                        <a:spcBef>
                          <a:spcPts val="0"/>
                        </a:spcBef>
                        <a:spcAft>
                          <a:spcPts val="0"/>
                        </a:spcAft>
                        <a:buSzPts val="1600"/>
                        <a:buChar char="●"/>
                      </a:pPr>
                      <a:r>
                        <a:rPr lang="en-US" sz="1600"/>
                        <a:t>Pocos hiperparametros</a:t>
                      </a:r>
                      <a:endParaRPr sz="1600"/>
                    </a:p>
                  </a:txBody>
                  <a:tcPr marL="91425" marR="91425" marT="91425" marB="91425"/>
                </a:tc>
                <a:tc>
                  <a:txBody>
                    <a:bodyPr/>
                    <a:lstStyle/>
                    <a:p>
                      <a:pPr marL="457200" lvl="0" indent="-330200" algn="l" rtl="0">
                        <a:spcBef>
                          <a:spcPts val="0"/>
                        </a:spcBef>
                        <a:spcAft>
                          <a:spcPts val="0"/>
                        </a:spcAft>
                        <a:buSzPts val="1600"/>
                        <a:buChar char="●"/>
                      </a:pPr>
                      <a:r>
                        <a:rPr lang="en-US" sz="1600"/>
                        <a:t>No escala bien</a:t>
                      </a:r>
                      <a:endParaRPr sz="1600"/>
                    </a:p>
                    <a:p>
                      <a:pPr marL="457200" lvl="0" indent="-330200" algn="l" rtl="0">
                        <a:spcBef>
                          <a:spcPts val="0"/>
                        </a:spcBef>
                        <a:spcAft>
                          <a:spcPts val="0"/>
                        </a:spcAft>
                        <a:buSzPts val="1600"/>
                        <a:buChar char="●"/>
                      </a:pPr>
                      <a:r>
                        <a:rPr lang="en-US" sz="1600"/>
                        <a:t>La maldición de la dimensionalidad</a:t>
                      </a:r>
                      <a:endParaRPr sz="1600"/>
                    </a:p>
                    <a:p>
                      <a:pPr marL="457200" lvl="0" indent="-330200" algn="l" rtl="0">
                        <a:spcBef>
                          <a:spcPts val="0"/>
                        </a:spcBef>
                        <a:spcAft>
                          <a:spcPts val="0"/>
                        </a:spcAft>
                        <a:buSzPts val="1600"/>
                        <a:buChar char="●"/>
                      </a:pPr>
                      <a:r>
                        <a:rPr lang="en-US" sz="1600"/>
                        <a:t>Propenso al sobreajuste</a:t>
                      </a:r>
                      <a:endParaRPr sz="1600"/>
                    </a:p>
                  </a:txBody>
                  <a:tcPr marL="91425" marR="91425" marT="91425" marB="91425"/>
                </a:tc>
                <a:extLst>
                  <a:ext uri="{0D108BD9-81ED-4DB2-BD59-A6C34878D82A}">
                    <a16:rowId xmlns:a16="http://schemas.microsoft.com/office/drawing/2014/main" val="10001"/>
                  </a:ext>
                </a:extLst>
              </a:tr>
            </a:tbl>
          </a:graphicData>
        </a:graphic>
      </p:graphicFrame>
      <p:pic>
        <p:nvPicPr>
          <p:cNvPr id="156" name="Google Shape;156;p16"/>
          <p:cNvPicPr preferRelativeResize="0"/>
          <p:nvPr/>
        </p:nvPicPr>
        <p:blipFill>
          <a:blip r:embed="rId4">
            <a:alphaModFix/>
          </a:blip>
          <a:stretch>
            <a:fillRect/>
          </a:stretch>
        </p:blipFill>
        <p:spPr>
          <a:xfrm>
            <a:off x="4088687" y="4171025"/>
            <a:ext cx="3914775" cy="1719075"/>
          </a:xfrm>
          <a:prstGeom prst="rect">
            <a:avLst/>
          </a:prstGeom>
          <a:noFill/>
          <a:ln>
            <a:noFill/>
          </a:ln>
        </p:spPr>
      </p:pic>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1941</Words>
  <Application>Microsoft Office PowerPoint</Application>
  <PresentationFormat>Panorámica</PresentationFormat>
  <Paragraphs>214</Paragraphs>
  <Slides>72</Slides>
  <Notes>72</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72</vt:i4>
      </vt:variant>
    </vt:vector>
  </HeadingPairs>
  <TitlesOfParts>
    <vt:vector size="76" baseType="lpstr">
      <vt:lpstr>Calibri</vt:lpstr>
      <vt:lpstr>Roboto</vt:lpstr>
      <vt:lpstr>Arial</vt:lpstr>
      <vt:lpstr>Office Theme</vt:lpstr>
      <vt:lpstr>Presentación de PowerPoint</vt:lpstr>
      <vt:lpstr>TEMA</vt:lpstr>
      <vt:lpstr>Resumen</vt:lpstr>
      <vt:lpstr>Introducción</vt:lpstr>
      <vt:lpstr>Situación Problemática</vt:lpstr>
      <vt:lpstr>Objetivo Principal</vt:lpstr>
      <vt:lpstr>Marco Teorico</vt:lpstr>
      <vt:lpstr>KNeighborsClassifier</vt:lpstr>
      <vt:lpstr>KNeighbors Classifier</vt:lpstr>
      <vt:lpstr>RandomForestClassifier</vt:lpstr>
      <vt:lpstr>RandomForestClassifier</vt:lpstr>
      <vt:lpstr>XGB Classifier</vt:lpstr>
      <vt:lpstr>XGB Classifier</vt:lpstr>
      <vt:lpstr>MLP Classifier</vt:lpstr>
      <vt:lpstr>MLP Classifier</vt:lpstr>
      <vt:lpstr>Matriz de confusión</vt:lpstr>
      <vt:lpstr>Matriz de confusión</vt:lpstr>
      <vt:lpstr>Diccionario de datos</vt:lpstr>
      <vt:lpstr>Exploración y diagnóstico  de la calidad de datos</vt:lpstr>
      <vt:lpstr>Mostrar información del dataset</vt:lpstr>
      <vt:lpstr>Mostrar resumen estadístico</vt:lpstr>
      <vt:lpstr>Visualizar distribución de los datos</vt:lpstr>
      <vt:lpstr>Visualizar distribución de los datos</vt:lpstr>
      <vt:lpstr>Mostrar valores únicos por columnas</vt:lpstr>
      <vt:lpstr>Identificar missing values</vt:lpstr>
      <vt:lpstr>Limpieza y tratamiento de datos</vt:lpstr>
      <vt:lpstr>Análisis de datos</vt:lpstr>
      <vt:lpstr>Porcentaje de clientes por categoría</vt:lpstr>
      <vt:lpstr>Porcentaje de clientes por categoría</vt:lpstr>
      <vt:lpstr>Histograma y boxplot - ‘Age’</vt:lpstr>
      <vt:lpstr>Histograma y boxplot - ‘Work_Experience’</vt:lpstr>
      <vt:lpstr>Histograma y boxplot - ‘Family_Size’</vt:lpstr>
      <vt:lpstr>Task 1:  Como las otras variables se relacionan con el target ( Segmento)</vt:lpstr>
      <vt:lpstr>Task 1: </vt:lpstr>
      <vt:lpstr>Task 1: </vt:lpstr>
      <vt:lpstr>Task 1: </vt:lpstr>
      <vt:lpstr>Task 1: </vt:lpstr>
      <vt:lpstr>Task 1: </vt:lpstr>
      <vt:lpstr>Task 1: </vt:lpstr>
      <vt:lpstr>Task 1: </vt:lpstr>
      <vt:lpstr>Task 2 </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Síguenos en: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Felipe Poggi</dc:creator>
  <cp:lastModifiedBy>Luis Felipe</cp:lastModifiedBy>
  <cp:revision>1</cp:revision>
  <dcterms:modified xsi:type="dcterms:W3CDTF">2023-06-24T00:03:42Z</dcterms:modified>
</cp:coreProperties>
</file>